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63" r:id="rId15"/>
    <p:sldId id="264" r:id="rId16"/>
    <p:sldId id="265" r:id="rId17"/>
    <p:sldId id="266" r:id="rId18"/>
    <p:sldId id="267" r:id="rId19"/>
    <p:sldId id="268" r:id="rId20"/>
    <p:sldId id="306" r:id="rId21"/>
    <p:sldId id="307" r:id="rId22"/>
    <p:sldId id="270" r:id="rId23"/>
    <p:sldId id="294" r:id="rId24"/>
    <p:sldId id="295" r:id="rId25"/>
    <p:sldId id="296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2" r:id="rId35"/>
    <p:sldId id="280" r:id="rId36"/>
    <p:sldId id="281" r:id="rId37"/>
    <p:sldId id="283" r:id="rId38"/>
    <p:sldId id="284" r:id="rId39"/>
    <p:sldId id="285" r:id="rId40"/>
    <p:sldId id="286" r:id="rId41"/>
    <p:sldId id="287" r:id="rId42"/>
    <p:sldId id="292" r:id="rId43"/>
    <p:sldId id="293" r:id="rId44"/>
    <p:sldId id="288" r:id="rId45"/>
    <p:sldId id="290" r:id="rId46"/>
    <p:sldId id="29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Valentová" initials="PV" lastIdx="1" clrIdx="0">
    <p:extLst>
      <p:ext uri="{19B8F6BF-5375-455C-9EA6-DF929625EA0E}">
        <p15:presenceInfo xmlns:p15="http://schemas.microsoft.com/office/powerpoint/2012/main" userId="1039cbc4f9f2bb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entova@medicinaplus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kn10.uzis.cz/" TargetMode="External"/><Relationship Id="rId2" Type="http://schemas.openxmlformats.org/officeDocument/2006/relationships/hyperlink" Target="https://www.zakonyprolidi.cz/cs/2023-319#f780057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kn10.uzis.cz/prohlize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1997-4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ved=2ahUKEwiQgbH0wtqEAxUdi_0HHeG9AIkQFnoECA0QAw&amp;url=https%3A%2F%2Fwww.mzcr.cz%2Fdruhy-zdravotni-pece%2F&amp;usg=AOvVaw0C3ZjIMkxsozqkknSPvvqS&amp;opi=899784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350A9-15EE-3250-92E7-51D817E9C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Smlouvy a Dodatky </a:t>
            </a:r>
            <a:r>
              <a:rPr lang="cs-CZ" dirty="0" err="1"/>
              <a:t>zP</a:t>
            </a:r>
            <a:r>
              <a:rPr lang="cs-CZ" dirty="0"/>
              <a:t>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883549-C9FE-C1F8-A2B7-CAF12B6C10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Petra Valentová , MBA </a:t>
            </a:r>
          </a:p>
          <a:p>
            <a:r>
              <a:rPr lang="cs-CZ" cap="none" dirty="0"/>
              <a:t>EMAIL: </a:t>
            </a:r>
            <a:r>
              <a:rPr lang="cs-CZ" cap="none" dirty="0">
                <a:hlinkClick r:id="rId2"/>
              </a:rPr>
              <a:t>valentova@medicinaplus.cz</a:t>
            </a:r>
            <a:r>
              <a:rPr lang="cs-CZ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75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0B3A0-B139-BBBC-7758-95E77596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Unikátním pojištěncem???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C30C3E-AEC5-F3EB-E916-00AB6095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Unikátním pojištěncem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pro účely této vyhlášky rozumí pojištěnec zdravotní pojišťovny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ošetřený poskytovatelem v konkrétní odbornosti v hodnoceném období nebo v referenčním období alespoň jednou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tím, že není rozhodné, zda se jedná o ošetření v rámci vlastních zdravotních služeb nebo zdravotních služeb vyžádaných, pokud není dále stanoveno jinak.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Pokud byl unikátní pojištěnec poskytovatelem v konkrétní odbornosti ošetřen v hodnoceném období nebo v referenčním období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vícekrát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zahrnuje se do počtu unikátních pojištěnců příslušné zdravotní pojišťovny ošetřených v dané odbornosti a období pouze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jednou.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36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DDE63-1D87-7F00-8822-43EA2D6F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Globálním pojištěncem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D97E6-81AB-06C6-1C0E-7EE675E45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Globálním unikátním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pojištěncem se pro účely této vyhlášky rozumí pojištěnec zdravotní pojišťovny ošetřený poskytovatelem lůžkové péče v libovolné odbornosti v rámci vlastních či vyžádaných zdravotních služeb v hodnoceném období nebo v referenčním období alespoň jednou, pokud není dále stanoveno jinak.</a:t>
            </a: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Pokud byl globální unikátní pojištěnec poskytovatelem ošetřen v hodnoceném období nebo v referenčním období vícekrát, a to bez ohledu na počet odborností, v nichž byl pojištěnec ošetřen, zahrnuje se do počtu globálních unikátních pojištěnců příslušné zdravotní pojišťovny ošetřených u daného poskytovatele pouze jednou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62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DA0C-9895-3129-BC72-5B9A3F1F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Mkn</a:t>
            </a:r>
            <a:r>
              <a:rPr lang="cs-CZ" dirty="0"/>
              <a:t> 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459A9-B3BE-A1B0-9CA6-B02D3682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Mezinárodní klasifikací nemocí se pro účely této vyhlášky rozumí Mezinárodní statistická klasifikace nemocí a přidružených zdravotních problémů v jejím aktuálním znění (MKN-10)</a:t>
            </a:r>
            <a:r>
              <a:rPr lang="cs-CZ" sz="1800" b="1" u="sng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5</a:t>
            </a:r>
            <a:r>
              <a:rPr lang="cs-CZ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)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hlinkClick r:id="rId3"/>
              </a:rPr>
              <a:t>https://mkn10.uzis.cz/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11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648FB-8E25-05AE-9E49-BE197DDF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Ordinační hodiny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73341-1AEB-DA16-3CC2-389E454A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Ordinačními hodinami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pro účely této vyhlášky ordinační hodiny sjednané ve smlouvě mezi zdravotní pojišťovnou a poskytovatelem, kdy je na pracovišti poskytovatele pro pojištěnce dostupný alespoň jeden zdravotnický pracovník daného pracoviště se specializovanou způsobilostí v příslušném oboru, s tím, že se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ordinačních hodin nezapočítává doba věnovaná návštěvní službě a administrativním činnostem</a:t>
            </a:r>
          </a:p>
          <a:p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  2 všech ZP – shodné ordinační hodiny, aktuální úpravy na Společném Portálu ZP/VOZP. OZP,  ČPZP,ZPŠ, RBP/nastavení právní platnosti </a:t>
            </a:r>
          </a:p>
          <a:p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ZPMV- schválení referentem ZP , oboustranný podpis </a:t>
            </a:r>
          </a:p>
          <a:p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VZP-schválení referentem ZP, nebo VZP point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7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47DDF-712A-FE2B-A600-CCF36ABF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9DA29-BAB3-BBB7-0A1D-36FAFA05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7398806" cy="3450613"/>
          </a:xfrm>
        </p:spPr>
        <p:txBody>
          <a:bodyPr/>
          <a:lstStyle/>
          <a:p>
            <a:r>
              <a:rPr lang="cs-CZ" dirty="0"/>
              <a:t>3. Celková výše úhrady poskytovateli uvedenému v bodě 2 pro poskytovatele hrazených služeb poskytující specializovanou ambulantní péči </a:t>
            </a:r>
            <a:r>
              <a:rPr lang="cs-CZ" dirty="0">
                <a:solidFill>
                  <a:srgbClr val="FF0000"/>
                </a:solidFill>
              </a:rPr>
              <a:t>nepřekročí částku, která se vypočte takto: </a:t>
            </a:r>
          </a:p>
          <a:p>
            <a:r>
              <a:rPr lang="cs-CZ" dirty="0"/>
              <a:t>1,13 + KN) * (</a:t>
            </a:r>
            <a:r>
              <a:rPr lang="cs-CZ" dirty="0" err="1"/>
              <a:t>POPzpoZ</a:t>
            </a:r>
            <a:r>
              <a:rPr lang="cs-CZ" dirty="0"/>
              <a:t> * </a:t>
            </a:r>
            <a:r>
              <a:rPr lang="cs-CZ" dirty="0" err="1"/>
              <a:t>PUROo</a:t>
            </a:r>
            <a:r>
              <a:rPr lang="cs-CZ" dirty="0"/>
              <a:t> + max[</a:t>
            </a:r>
            <a:r>
              <a:rPr lang="cs-CZ" dirty="0" err="1"/>
              <a:t>PUROo</a:t>
            </a:r>
            <a:r>
              <a:rPr lang="cs-CZ" dirty="0"/>
              <a:t> * </a:t>
            </a:r>
            <a:r>
              <a:rPr lang="cs-CZ" dirty="0" err="1"/>
              <a:t>POPzpoMh</a:t>
            </a:r>
            <a:r>
              <a:rPr lang="cs-CZ" dirty="0"/>
              <a:t>; </a:t>
            </a:r>
            <a:r>
              <a:rPr lang="cs-CZ" dirty="0" err="1"/>
              <a:t>UHRMh</a:t>
            </a:r>
            <a:r>
              <a:rPr lang="cs-CZ" dirty="0"/>
              <a:t> - </a:t>
            </a:r>
            <a:r>
              <a:rPr lang="cs-CZ" dirty="0" err="1"/>
              <a:t>UHRMr</a:t>
            </a:r>
            <a:r>
              <a:rPr lang="cs-CZ" dirty="0"/>
              <a:t>])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EF035F65-D6A0-6C35-3FED-03377870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22" r="29722"/>
          <a:stretch>
            <a:fillRect/>
          </a:stretch>
        </p:blipFill>
        <p:spPr>
          <a:xfrm>
            <a:off x="8850385" y="1102684"/>
            <a:ext cx="2963912" cy="41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8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576FD-068C-61B5-EC3E-63DC6065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(1,13 + KN) * (</a:t>
            </a:r>
            <a:r>
              <a:rPr lang="cs-CZ" dirty="0" err="1"/>
              <a:t>POPzpoZ</a:t>
            </a:r>
            <a:r>
              <a:rPr lang="cs-CZ" dirty="0"/>
              <a:t> * </a:t>
            </a:r>
            <a:r>
              <a:rPr lang="cs-CZ" dirty="0" err="1"/>
              <a:t>PUROo</a:t>
            </a:r>
            <a:r>
              <a:rPr lang="cs-CZ" dirty="0"/>
              <a:t> + max[</a:t>
            </a:r>
            <a:r>
              <a:rPr lang="cs-CZ" dirty="0" err="1"/>
              <a:t>PUROo</a:t>
            </a:r>
            <a:r>
              <a:rPr lang="cs-CZ" dirty="0"/>
              <a:t> * </a:t>
            </a:r>
            <a:r>
              <a:rPr lang="cs-CZ" dirty="0" err="1"/>
              <a:t>POPzpoMh</a:t>
            </a:r>
            <a:r>
              <a:rPr lang="cs-CZ" dirty="0"/>
              <a:t>; </a:t>
            </a:r>
            <a:r>
              <a:rPr lang="cs-CZ" dirty="0" err="1"/>
              <a:t>UHRMh</a:t>
            </a:r>
            <a:r>
              <a:rPr lang="cs-CZ" dirty="0"/>
              <a:t> - </a:t>
            </a:r>
            <a:r>
              <a:rPr lang="cs-CZ" dirty="0" err="1"/>
              <a:t>UHRMr</a:t>
            </a:r>
            <a:r>
              <a:rPr lang="cs-CZ" dirty="0"/>
              <a:t>])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4B4F0-E106-4805-EE59-F0DCDE6B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POPzpoZ</a:t>
            </a:r>
            <a:r>
              <a:rPr lang="cs-CZ" dirty="0"/>
              <a:t>- počet základních unikátních pojištěnců ošetřených v dané odbornosti  v </a:t>
            </a:r>
            <a:r>
              <a:rPr lang="cs-CZ" dirty="0">
                <a:solidFill>
                  <a:srgbClr val="FF0000"/>
                </a:solidFill>
              </a:rPr>
              <a:t>hodnoceném období </a:t>
            </a:r>
            <a:r>
              <a:rPr lang="cs-CZ" dirty="0"/>
              <a:t>/ nepřekročí pětinásobek, v referenčním období/, nezahrnují se URČ , kde byl vykázán pouze výkon č. 09513podle seznamu výkonů </a:t>
            </a:r>
          </a:p>
          <a:p>
            <a:r>
              <a:rPr lang="cs-CZ" dirty="0" err="1"/>
              <a:t>POPzpoMh</a:t>
            </a:r>
            <a:r>
              <a:rPr lang="cs-CZ" dirty="0"/>
              <a:t> –počet MNP ošetřených v dané odbornosti  v hodnoceném období /pětinásobek průměrné úhrady za výkony podle seznamu výkonů četně úhrady za ZULM a ZULP, </a:t>
            </a:r>
            <a:r>
              <a:rPr lang="cs-CZ" dirty="0" err="1"/>
              <a:t>nezhrnují</a:t>
            </a:r>
            <a:r>
              <a:rPr lang="cs-CZ" dirty="0"/>
              <a:t> se URČ –pouze výkon č.09513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2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D7CAC-D0D9-D639-ED86-E01CF1C7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PUROO-Co to je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7274A-D7B4-5B15-9399-E54C6731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přepočtená průměrná úhrada za výkony  v referenčním období včetně úhrady za ZULP ZULM, na jednoho unikátního pojištěnce zdravotní pojišťovny ošetřeného v dané odbornosti poskytovatelem v referenčním období , která se stanoví následovně: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2DD5CF1B-893A-B1DB-FFD1-023C39163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35398"/>
              </p:ext>
            </p:extLst>
          </p:nvPr>
        </p:nvGraphicFramePr>
        <p:xfrm>
          <a:off x="1966895" y="3323737"/>
          <a:ext cx="7343262" cy="1853260"/>
        </p:xfrm>
        <a:graphic>
          <a:graphicData uri="http://schemas.openxmlformats.org/drawingml/2006/table">
            <a:tbl>
              <a:tblPr firstRow="1" firstCol="1" bandRow="1"/>
              <a:tblGrid>
                <a:gridCol w="2476151">
                  <a:extLst>
                    <a:ext uri="{9D8B030D-6E8A-4147-A177-3AD203B41FA5}">
                      <a16:colId xmlns:a16="http://schemas.microsoft.com/office/drawing/2014/main" val="3279260256"/>
                    </a:ext>
                  </a:extLst>
                </a:gridCol>
                <a:gridCol w="269107">
                  <a:extLst>
                    <a:ext uri="{9D8B030D-6E8A-4147-A177-3AD203B41FA5}">
                      <a16:colId xmlns:a16="http://schemas.microsoft.com/office/drawing/2014/main" val="2975233845"/>
                    </a:ext>
                  </a:extLst>
                </a:gridCol>
                <a:gridCol w="3028041">
                  <a:extLst>
                    <a:ext uri="{9D8B030D-6E8A-4147-A177-3AD203B41FA5}">
                      <a16:colId xmlns:a16="http://schemas.microsoft.com/office/drawing/2014/main" val="4276381946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2559113818"/>
                    </a:ext>
                  </a:extLst>
                </a:gridCol>
                <a:gridCol w="1500113">
                  <a:extLst>
                    <a:ext uri="{9D8B030D-6E8A-4147-A177-3AD203B41FA5}">
                      <a16:colId xmlns:a16="http://schemas.microsoft.com/office/drawing/2014/main" val="778889952"/>
                    </a:ext>
                  </a:extLst>
                </a:gridCol>
              </a:tblGrid>
              <a:tr h="90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UHR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cs-CZ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</a:t>
                      </a: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lang="cs-CZ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 </a:t>
                      </a: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cs-CZ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+ </a:t>
                      </a: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ZUM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</a:t>
                      </a:r>
                      <a:r>
                        <a:rPr lang="cs-CZ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ZULP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</a:t>
                      </a:r>
                      <a:r>
                        <a:rPr lang="cs-CZ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696304"/>
                  </a:ext>
                </a:extLst>
              </a:tr>
              <a:tr h="444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PURO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-------------------------------------------------------------------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———————————————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61523"/>
                  </a:ext>
                </a:extLst>
              </a:tr>
              <a:tr h="444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ref,f</a:t>
                      </a:r>
                      <a:endParaRPr lang="cs-CZ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</a:t>
                      </a:r>
                      <a:r>
                        <a:rPr lang="cs-CZ" sz="20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cs-CZ" sz="1100" kern="1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88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2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8AD98-7A26-E82E-51ED-957EBCC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49" y="342420"/>
            <a:ext cx="9603275" cy="1049235"/>
          </a:xfrm>
        </p:spPr>
        <p:txBody>
          <a:bodyPr/>
          <a:lstStyle/>
          <a:p>
            <a:br>
              <a:rPr lang="cs-CZ" sz="2800" dirty="0"/>
            </a:br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506CD34E-5AB2-9868-6F22-4FE5C577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06628"/>
            <a:ext cx="9603275" cy="3459717"/>
          </a:xfrm>
        </p:spPr>
        <p:txBody>
          <a:bodyPr/>
          <a:lstStyle/>
          <a:p>
            <a:r>
              <a:rPr lang="cs-CZ" dirty="0"/>
              <a:t>UHR </a:t>
            </a:r>
            <a:r>
              <a:rPr lang="cs-CZ" dirty="0" err="1"/>
              <a:t>ref</a:t>
            </a:r>
            <a:r>
              <a:rPr lang="cs-CZ" dirty="0"/>
              <a:t>-celková výše úhrady v referenčním období </a:t>
            </a:r>
          </a:p>
          <a:p>
            <a:r>
              <a:rPr lang="cs-CZ" dirty="0"/>
              <a:t>POP </a:t>
            </a:r>
            <a:r>
              <a:rPr lang="cs-CZ" dirty="0" err="1"/>
              <a:t>ref</a:t>
            </a:r>
            <a:r>
              <a:rPr lang="cs-CZ" dirty="0"/>
              <a:t>  celkový počet URČ ošetřených v referenčním období </a:t>
            </a:r>
          </a:p>
          <a:p>
            <a:r>
              <a:rPr lang="cs-CZ" dirty="0"/>
              <a:t>PB </a:t>
            </a:r>
            <a:r>
              <a:rPr lang="cs-CZ" dirty="0" err="1"/>
              <a:t>ref</a:t>
            </a:r>
            <a:r>
              <a:rPr lang="cs-CZ" dirty="0"/>
              <a:t> celkový počet bodů v referenčním období </a:t>
            </a:r>
          </a:p>
          <a:p>
            <a:r>
              <a:rPr lang="cs-CZ" dirty="0"/>
              <a:t>HB min.je minimální hodnota bodu pro výpočet </a:t>
            </a:r>
            <a:r>
              <a:rPr lang="cs-CZ" dirty="0" err="1"/>
              <a:t>PUROo</a:t>
            </a:r>
            <a:r>
              <a:rPr lang="cs-CZ" dirty="0"/>
              <a:t>, která činí 1,01Kč </a:t>
            </a:r>
          </a:p>
          <a:p>
            <a:r>
              <a:rPr lang="cs-CZ" dirty="0"/>
              <a:t>ZUM-zvlášť účtovaný materiál v referenčním období </a:t>
            </a:r>
          </a:p>
          <a:p>
            <a:r>
              <a:rPr lang="cs-CZ" dirty="0"/>
              <a:t>ZULP – úhrada za zvlášť účtované léčivé přípravky  v referenčním období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033F977-75AF-9118-2EE7-C3B7A4F9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55" y="135049"/>
            <a:ext cx="9584645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1ABF2-86F0-D096-90FE-1D328705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MAXÚ–  celková výše úhrady 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BCB31D-026B-ED2E-2434-AD271CEDF0A5}"/>
              </a:ext>
            </a:extLst>
          </p:cNvPr>
          <p:cNvSpPr txBox="1"/>
          <p:nvPr/>
        </p:nvSpPr>
        <p:spPr>
          <a:xfrm>
            <a:off x="1547446" y="2004592"/>
            <a:ext cx="950740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1,13 + KN) * (</a:t>
            </a:r>
            <a:r>
              <a:rPr lang="cs-CZ" b="1" dirty="0" err="1"/>
              <a:t>POPzpoZ</a:t>
            </a:r>
            <a:r>
              <a:rPr lang="cs-CZ" b="1" dirty="0"/>
              <a:t> * </a:t>
            </a:r>
            <a:r>
              <a:rPr lang="cs-CZ" b="1" dirty="0" err="1"/>
              <a:t>PUROo</a:t>
            </a:r>
            <a:r>
              <a:rPr lang="cs-CZ" b="1" dirty="0"/>
              <a:t> + max[</a:t>
            </a:r>
            <a:r>
              <a:rPr lang="cs-CZ" b="1" dirty="0" err="1"/>
              <a:t>PUROo</a:t>
            </a:r>
            <a:r>
              <a:rPr lang="cs-CZ" b="1" dirty="0"/>
              <a:t> * </a:t>
            </a:r>
            <a:r>
              <a:rPr lang="cs-CZ" b="1" dirty="0" err="1"/>
              <a:t>POPzpoMh</a:t>
            </a:r>
            <a:r>
              <a:rPr lang="cs-CZ" b="1" dirty="0"/>
              <a:t>; </a:t>
            </a:r>
            <a:r>
              <a:rPr lang="cs-CZ" b="1" dirty="0" err="1"/>
              <a:t>UHRMh</a:t>
            </a:r>
            <a:r>
              <a:rPr lang="cs-CZ" b="1" dirty="0"/>
              <a:t> - </a:t>
            </a:r>
            <a:r>
              <a:rPr lang="cs-CZ" b="1" dirty="0" err="1"/>
              <a:t>UHRMr</a:t>
            </a:r>
            <a:r>
              <a:rPr lang="cs-CZ" b="1" dirty="0"/>
              <a:t>])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POPzpoZ</a:t>
            </a:r>
            <a:r>
              <a:rPr lang="cs-CZ" dirty="0"/>
              <a:t>- počet základních unikátních pojištěnců ošetřených v dané odbornosti  v </a:t>
            </a:r>
            <a:r>
              <a:rPr lang="cs-CZ" dirty="0">
                <a:solidFill>
                  <a:srgbClr val="FF0000"/>
                </a:solidFill>
              </a:rPr>
              <a:t>hodnoceném období </a:t>
            </a:r>
            <a:r>
              <a:rPr lang="cs-CZ" dirty="0"/>
              <a:t>/ nepřekročí pětinásobek, v referenčním období/, nezahrnují se URČ , kde byl vykázán pouze výkon č. 09513podle seznamu výkonů </a:t>
            </a:r>
          </a:p>
          <a:p>
            <a:r>
              <a:rPr lang="cs-CZ" dirty="0" err="1">
                <a:solidFill>
                  <a:srgbClr val="FF0000"/>
                </a:solidFill>
              </a:rPr>
              <a:t>POPzpoMh</a:t>
            </a:r>
            <a:r>
              <a:rPr lang="cs-CZ" dirty="0">
                <a:solidFill>
                  <a:srgbClr val="FF0000"/>
                </a:solidFill>
              </a:rPr>
              <a:t> –</a:t>
            </a:r>
            <a:r>
              <a:rPr lang="cs-CZ" dirty="0"/>
              <a:t>počet </a:t>
            </a:r>
            <a:r>
              <a:rPr lang="cs-CZ" dirty="0">
                <a:solidFill>
                  <a:srgbClr val="FF0000"/>
                </a:solidFill>
              </a:rPr>
              <a:t>MNP</a:t>
            </a:r>
            <a:r>
              <a:rPr lang="cs-CZ" dirty="0"/>
              <a:t> ošetřených v dané odbornosti  v hodnoceném období /pětinásobek průměrné úhrady za výkony podle seznamu výkonů četně úhrady za ZULM a ZULP, </a:t>
            </a:r>
            <a:r>
              <a:rPr lang="cs-CZ" dirty="0" err="1"/>
              <a:t>nezhrnují</a:t>
            </a:r>
            <a:r>
              <a:rPr lang="cs-CZ" dirty="0"/>
              <a:t> se URČ –pouze výkon č.09513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UHRMh</a:t>
            </a:r>
            <a:r>
              <a:rPr lang="cs-CZ" b="1" dirty="0"/>
              <a:t> je úhrada za výkony  v hodnoceném období / za MNP/v hodnoceném období </a:t>
            </a:r>
          </a:p>
          <a:p>
            <a:r>
              <a:rPr lang="cs-CZ" b="1" dirty="0" err="1"/>
              <a:t>UHRMr</a:t>
            </a:r>
            <a:r>
              <a:rPr lang="cs-CZ" b="1" dirty="0"/>
              <a:t> je úhrada je úhrada za výkony podle seznamu výkonů za MNP v referenčním období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92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9DD95-EBCC-2D1C-0465-058D0FDC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 – koeficient navýšení je součástí těchto koeficientů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29FDE-CC85-0B57-01F9-77337F9D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0,02- </a:t>
            </a:r>
            <a:r>
              <a:rPr lang="cs-CZ" dirty="0"/>
              <a:t>DŽV 50% lékařů , ambulantních specialistů , do 31.1.2024- platný po celé hodnocené období ,  ukončení platnosti původního dokladu a nabytí platnosti nového dokladu nečiní více než 30 dnů</a:t>
            </a:r>
          </a:p>
          <a:p>
            <a:r>
              <a:rPr lang="cs-CZ" dirty="0">
                <a:solidFill>
                  <a:srgbClr val="FF0000"/>
                </a:solidFill>
              </a:rPr>
              <a:t>0,03 </a:t>
            </a:r>
            <a:r>
              <a:rPr lang="cs-CZ" dirty="0"/>
              <a:t>noví pojištěnci a objednávkový systém</a:t>
            </a:r>
          </a:p>
          <a:p>
            <a:r>
              <a:rPr lang="cs-CZ" dirty="0">
                <a:solidFill>
                  <a:srgbClr val="FF0000"/>
                </a:solidFill>
              </a:rPr>
              <a:t>0,05</a:t>
            </a:r>
            <a:r>
              <a:rPr lang="cs-CZ" dirty="0"/>
              <a:t>- rozsah a rozložení pracovní doby 30 </a:t>
            </a:r>
            <a:r>
              <a:rPr lang="cs-CZ" dirty="0" err="1"/>
              <a:t>ordinačníhohodin</a:t>
            </a:r>
            <a:r>
              <a:rPr lang="cs-CZ" dirty="0"/>
              <a:t> rozložených do 5 pracovních </a:t>
            </a:r>
            <a:r>
              <a:rPr lang="cs-CZ" dirty="0" err="1"/>
              <a:t>dnůtýdně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0,10</a:t>
            </a:r>
            <a:r>
              <a:rPr lang="cs-CZ" dirty="0"/>
              <a:t> pro 903 bonifikované dg, 10%</a:t>
            </a:r>
          </a:p>
          <a:p>
            <a:r>
              <a:rPr lang="cs-CZ" dirty="0">
                <a:solidFill>
                  <a:srgbClr val="FF0000"/>
                </a:solidFill>
              </a:rPr>
              <a:t>Možnosti -2dny v týdnu do 18 hodin, -2 dny v týdnu od 7 hodin, nebo 1 dne v týdnu od 7h a zároveň´1 dne v týdnu do 18 hodin.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24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3DA7D-72EB-B630-859F-5E7A246A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4783F-1D28-01CA-1505-F5F33A45F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Vyhláška MZ 319/2023 </a:t>
            </a:r>
            <a:r>
              <a:rPr lang="cs-CZ" dirty="0" err="1"/>
              <a:t>Sb</a:t>
            </a:r>
            <a:r>
              <a:rPr lang="cs-CZ" dirty="0"/>
              <a:t> o úhradách zdravotní péče v roce 2024</a:t>
            </a:r>
          </a:p>
          <a:p>
            <a:r>
              <a:rPr lang="cs-CZ" dirty="0"/>
              <a:t>Základní principy vyhlášky věnované ambulantním specialistům v </a:t>
            </a:r>
            <a:r>
              <a:rPr lang="cs-CZ" dirty="0" err="1"/>
              <a:t>odb</a:t>
            </a:r>
            <a:r>
              <a:rPr lang="cs-CZ" dirty="0"/>
              <a:t>. 903</a:t>
            </a:r>
          </a:p>
          <a:p>
            <a:r>
              <a:rPr lang="cs-CZ" dirty="0"/>
              <a:t>Společná specifika dodatků jednotlivých pojišťoven</a:t>
            </a:r>
          </a:p>
          <a:p>
            <a:r>
              <a:rPr lang="cs-CZ" dirty="0"/>
              <a:t>Základní rysy přílohy č. 3vyhlášky 319/2023 </a:t>
            </a:r>
            <a:r>
              <a:rPr lang="cs-CZ" dirty="0" err="1"/>
              <a:t>sb</a:t>
            </a:r>
            <a:r>
              <a:rPr lang="cs-CZ" dirty="0"/>
              <a:t>- řešící úhrady v </a:t>
            </a:r>
            <a:r>
              <a:rPr lang="cs-CZ" dirty="0" err="1"/>
              <a:t>odb</a:t>
            </a:r>
            <a:r>
              <a:rPr lang="cs-CZ" dirty="0"/>
              <a:t>. 903</a:t>
            </a:r>
          </a:p>
          <a:p>
            <a:r>
              <a:rPr lang="cs-CZ" dirty="0"/>
              <a:t>Úhradový vzorec a jeho rozbor </a:t>
            </a:r>
          </a:p>
          <a:p>
            <a:r>
              <a:rPr lang="cs-CZ" dirty="0"/>
              <a:t>Výpočet MAXÚ, </a:t>
            </a:r>
            <a:r>
              <a:rPr lang="cs-CZ" dirty="0" err="1"/>
              <a:t>PUROo</a:t>
            </a:r>
            <a:r>
              <a:rPr lang="cs-CZ" dirty="0"/>
              <a:t>, hodnoty bodu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23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A3E0A-91A1-AE83-C366-4F723FED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 úhrad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BE72F-3634-530B-9A51-45349466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většina odborností, pokud ošetří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méně než 100 pojištěnců dané ZP (při úvazku 30 hodin na týden, jinak se počet pojištěnců přiměřeně krátí), je hrazena tzv. volně výkonově. Počet vykázaných bodů je vynásoben jeho hodnotou.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více, než 100 pojištěnců (při úvazku 30 hodin na týden, jinak se počet pojištěnců přiměřeně krátí), má úhrady limitované vzorcem.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7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852BF-2D38-5BEE-BEE3-CDF9F6FB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úhradového vzorce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43DEF-5AA9-A194-74A1-8FC07A1E9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Celková úhrada je daná součtem úhrady za běžné a drahé pojištěnce MNP , přičemž drahý je ten, který bude v roce 2024 ve výkonech,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ZÚMu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ZÚLPu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pět a vícekrát dražší, než byla průměrná úhrada na jednoho pojištěnce v dané odbornosti roku 2022.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Výsledek tohoto součtu je vynásoben koeficientem, jehož hodnota je 1,13 s tím, že může být navýšen o tzv. koeficient navýšení při splnění  bonifikačních kritérií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85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88420-752C-927D-EA35-5685BE2E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99011"/>
            <a:ext cx="9603275" cy="1049235"/>
          </a:xfrm>
        </p:spPr>
        <p:txBody>
          <a:bodyPr/>
          <a:lstStyle/>
          <a:p>
            <a:r>
              <a:rPr lang="cs-CZ" dirty="0"/>
              <a:t>KN navýšení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A268E-7C71-80BE-BB05-30D4FF1A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0,03 </a:t>
            </a:r>
            <a:r>
              <a:rPr lang="cs-CZ" dirty="0"/>
              <a:t>za </a:t>
            </a:r>
            <a:r>
              <a:rPr lang="cs-CZ" dirty="0">
                <a:solidFill>
                  <a:srgbClr val="FF0000"/>
                </a:solidFill>
              </a:rPr>
              <a:t>5% nových pojištěnců </a:t>
            </a:r>
            <a:r>
              <a:rPr lang="cs-CZ" dirty="0"/>
              <a:t>/ v období od 1.1.21 do 31.12.2023 nevykázal ZP žádný výkon s výjimkou 09543 a za </a:t>
            </a:r>
            <a:r>
              <a:rPr lang="cs-CZ" dirty="0">
                <a:solidFill>
                  <a:srgbClr val="FF0000"/>
                </a:solidFill>
              </a:rPr>
              <a:t>objednávkový systém </a:t>
            </a:r>
          </a:p>
          <a:p>
            <a:r>
              <a:rPr lang="cs-CZ" dirty="0">
                <a:solidFill>
                  <a:srgbClr val="FF0000"/>
                </a:solidFill>
              </a:rPr>
              <a:t>0,02-DŽV</a:t>
            </a:r>
          </a:p>
          <a:p>
            <a:r>
              <a:rPr lang="cs-CZ" dirty="0">
                <a:solidFill>
                  <a:srgbClr val="FF0000"/>
                </a:solidFill>
              </a:rPr>
              <a:t>0,05- rozsah a rozložení ordinační doby</a:t>
            </a:r>
          </a:p>
          <a:p>
            <a:r>
              <a:rPr lang="cs-CZ" dirty="0"/>
              <a:t>D)!!!!</a:t>
            </a:r>
            <a:r>
              <a:rPr lang="cs-CZ" dirty="0">
                <a:solidFill>
                  <a:srgbClr val="FF0000"/>
                </a:solidFill>
              </a:rPr>
              <a:t>0,10</a:t>
            </a:r>
            <a:r>
              <a:rPr lang="cs-CZ" dirty="0"/>
              <a:t> pro odbornost 903- podíl pojištěnců  </a:t>
            </a:r>
            <a:r>
              <a:rPr lang="cs-CZ" dirty="0">
                <a:solidFill>
                  <a:srgbClr val="FF0000"/>
                </a:solidFill>
              </a:rPr>
              <a:t>v hodnoceném období </a:t>
            </a:r>
            <a:r>
              <a:rPr lang="cs-CZ" dirty="0"/>
              <a:t>s hlavní diagnózou F84.0-F84.3, F84.ř, F 84.8, F95.6, R47-R47.9 R13,Q35-Q37 nebo 90až Q99 překročí 10%z celkového počtu ošetřených URČ  </a:t>
            </a:r>
          </a:p>
          <a:p>
            <a:r>
              <a:rPr lang="cs-CZ" dirty="0">
                <a:solidFill>
                  <a:srgbClr val="0070C0"/>
                </a:solidFill>
              </a:rPr>
              <a:t>Kliničtí logopedi mohou při splnění všech bonifikacích kritérií až 1,33</a:t>
            </a:r>
          </a:p>
          <a:p>
            <a:r>
              <a:rPr lang="cs-CZ" dirty="0"/>
              <a:t>1,13(0,02,0,05,0,03,0,10)=1,33</a:t>
            </a:r>
          </a:p>
          <a:p>
            <a:r>
              <a:rPr lang="cs-CZ" dirty="0"/>
              <a:t>Vzorcem je garantovaná minimální reálná hodnota bodu 1,01 Kč</a:t>
            </a:r>
          </a:p>
        </p:txBody>
      </p:sp>
    </p:spTree>
    <p:extLst>
      <p:ext uri="{BB962C8B-B14F-4D97-AF65-F5344CB8AC3E}">
        <p14:creationId xmlns:p14="http://schemas.microsoft.com/office/powerpoint/2010/main" val="258693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C696D-2609-87DD-0565-197DB82C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Bonifikace 0,10 pro odb.903 hodnocené období ,10%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0D4A8-819F-FA89-BF8F-C42B1DD9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https://mkn10.uzis.cz/prohlizec</a:t>
            </a:r>
            <a:endParaRPr lang="cs-CZ" dirty="0"/>
          </a:p>
          <a:p>
            <a:r>
              <a:rPr lang="cs-CZ" dirty="0"/>
              <a:t>F84.0 Dětský autismus</a:t>
            </a:r>
          </a:p>
          <a:p>
            <a:r>
              <a:rPr lang="cs-CZ" dirty="0"/>
              <a:t>F84.1 Atypický autismus </a:t>
            </a:r>
          </a:p>
          <a:p>
            <a:r>
              <a:rPr lang="cs-CZ" dirty="0"/>
              <a:t>F84.2 </a:t>
            </a:r>
            <a:r>
              <a:rPr lang="cs-CZ" dirty="0" err="1"/>
              <a:t>Rettův</a:t>
            </a:r>
            <a:r>
              <a:rPr lang="cs-CZ" dirty="0"/>
              <a:t> syndrom </a:t>
            </a:r>
          </a:p>
          <a:p>
            <a:r>
              <a:rPr lang="cs-CZ" dirty="0"/>
              <a:t>F84.3 Jiná dětská desintegrační porucha </a:t>
            </a:r>
          </a:p>
          <a:p>
            <a:r>
              <a:rPr lang="cs-CZ" dirty="0"/>
              <a:t>F84.5 Aspergerův syndrom F84.8 Jiné pervazivní vývojové poruchy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140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7E403-0957-1E0B-A18A-9705351A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Bonifikace Klinickým logopedům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7407D-B83E-C1B7-CA19-343294E4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F98.5-Koktavost</a:t>
            </a:r>
          </a:p>
          <a:p>
            <a:r>
              <a:rPr lang="cs-CZ" dirty="0"/>
              <a:t>F98.6 Breptavost </a:t>
            </a:r>
          </a:p>
          <a:p>
            <a:r>
              <a:rPr lang="cs-CZ" dirty="0"/>
              <a:t>R47-Poruchy řeči nezařazené jinde </a:t>
            </a:r>
          </a:p>
          <a:p>
            <a:r>
              <a:rPr lang="cs-CZ" dirty="0"/>
              <a:t>R47-R49-Příznaky a znaky týkající se řeči a hlasu </a:t>
            </a:r>
          </a:p>
          <a:p>
            <a:r>
              <a:rPr lang="cs-CZ" dirty="0"/>
              <a:t>R470- Afázie </a:t>
            </a:r>
          </a:p>
          <a:p>
            <a:r>
              <a:rPr lang="cs-CZ" dirty="0"/>
              <a:t>R471 </a:t>
            </a:r>
            <a:r>
              <a:rPr lang="cs-CZ" dirty="0" err="1"/>
              <a:t>Dysatrie</a:t>
            </a:r>
            <a:r>
              <a:rPr lang="cs-CZ" dirty="0"/>
              <a:t>, Anartrie </a:t>
            </a:r>
          </a:p>
          <a:p>
            <a:r>
              <a:rPr lang="cs-CZ" dirty="0"/>
              <a:t>R49.2 </a:t>
            </a:r>
            <a:r>
              <a:rPr lang="cs-CZ" dirty="0" err="1"/>
              <a:t>Hypernazalita</a:t>
            </a:r>
            <a:r>
              <a:rPr lang="cs-CZ" dirty="0"/>
              <a:t>, </a:t>
            </a:r>
            <a:r>
              <a:rPr lang="cs-CZ" dirty="0" err="1"/>
              <a:t>Hyponazalita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190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11C44-1CA2-8F38-7A7E-08794C79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Bonifikace 0,10 –URČ s hlavní diagnózou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C19C8-0126-C84C-CE7A-91431B35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R49 Poruchy hlasu </a:t>
            </a:r>
          </a:p>
          <a:p>
            <a:r>
              <a:rPr lang="cs-CZ" dirty="0"/>
              <a:t>R49.0 Dysfonie </a:t>
            </a:r>
          </a:p>
          <a:p>
            <a:r>
              <a:rPr lang="cs-CZ" dirty="0"/>
              <a:t>R43.1Afonie </a:t>
            </a:r>
          </a:p>
          <a:p>
            <a:r>
              <a:rPr lang="cs-CZ" dirty="0"/>
              <a:t>R13 Dysfagie </a:t>
            </a:r>
          </a:p>
          <a:p>
            <a:r>
              <a:rPr lang="cs-CZ" dirty="0"/>
              <a:t>Q35-Q37 Rozštěpy </a:t>
            </a:r>
          </a:p>
          <a:p>
            <a:r>
              <a:rPr lang="cs-CZ" dirty="0"/>
              <a:t>Q90-Q99 Abnormality chromozomů nezařazené jinde </a:t>
            </a:r>
          </a:p>
          <a:p>
            <a:r>
              <a:rPr lang="cs-CZ" dirty="0"/>
              <a:t>Q90- Downův syndrom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86732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0E142-18CD-6589-1529-164722F1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4.Poskytovatel , který v referenčním období neexistoval- jaká bude úhrada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7170-F26E-BFC9-528B-77521572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Neměl uzavřenou smlouvu se zdravotní pojišťovnou v celém období nebo jen v jeho části, použije ZP pro účely výpočtu průměrné úhrady na URČ hodnoty za referenční období srovnatelných poskytovatelů v dané odbornosti.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96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75D43-E822-50F8-9664-8B86070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Nově nasmlouvané  výkony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C163A-2A89-77E3-D6B9-873D183F6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poskytovatele , s nímž ZP nasmlouvala oproti referenčnímu období  NOVÉ VÝKONY, , JEJICHŽ VLIVEM DOJDE K NÁRŮSTU PRŮMĚRNÉ ÚHRADY NA URČ se  se celková výše úhrady poskytovateli navýší o hodnotu vykázaných a zdravotní pojišťovnou uznaných nově nasmlouvaných výkonů.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95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4824E-8818-1B16-8B01-9A6859C2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„Malý počet URČ –PRO ÚHRADY VÝKONŮ JE 100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E76CF-C1C6-19BB-A2E6-408AE807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Výpočet celkové výše úhrady v dané odbornosti podle bodu 3 se nepoužije v případě poskytovatele, který v referenčním nebo hodnoceném období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jedné odbornosti ošetřil 100 a méně unikátních pojištěnců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nasmlouvané kapacitě poskytovaných hrazených služeb nejméně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ordinačních hodin týdně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 případě nasmlouvané kapacity poskytovaných hrazených služeb menší než 30 ordinačních hodin týdně se limit 100 ošetřených unikátních pojištěnců přepočítává koeficientem n/30, kde n se rovná kapacitě nasmlouvaných hrazených služeb pro danou odbornost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7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613A1-CD02-34ED-4022-726132AC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HRAZENÉ SLUŽBY POSYKTOVANÉ ZARANIČNÍM POJIŠTĚNCŮM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3AEC8-7060-5DEA-9DB0-0C2E3998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HRAZENÉ SLUŽBY POSKYTOVANÉ ZAHRANIČNÍM POJIŠTĚNCŮM  SE    STANOVÍ HODNOTA BODU PRO JEDNOTLIVÉ VÝKONY A ODBORNOSTI VE VÝŠI PODLE BODU a VYHLÁŠKY 319/2023 SB, </a:t>
            </a:r>
            <a:r>
              <a:rPr lang="cs-CZ" dirty="0">
                <a:solidFill>
                  <a:srgbClr val="FF0000"/>
                </a:solidFill>
              </a:rPr>
              <a:t>PŘIČEMŽ HODNOTA BODU PŘI PÉČI O ZAHRANIČNÍ POJIŠTĚNCE JE STEJNÁ JAKO PRO ČESKÉ POJIŠTĚNCE S AUTOMATICKÝM ZAPOČÍTÁNÍM VŠECH BONIFIKACÍ TJ. VĚTŠINOU 1,18</a:t>
            </a:r>
          </a:p>
        </p:txBody>
      </p:sp>
    </p:spTree>
    <p:extLst>
      <p:ext uri="{BB962C8B-B14F-4D97-AF65-F5344CB8AC3E}">
        <p14:creationId xmlns:p14="http://schemas.microsoft.com/office/powerpoint/2010/main" val="202287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2E2EE-8C16-B0B4-72D6-DB974F39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91" y="569627"/>
            <a:ext cx="9603275" cy="1074616"/>
          </a:xfrm>
        </p:spPr>
        <p:txBody>
          <a:bodyPr>
            <a:normAutofit/>
          </a:bodyPr>
          <a:lstStyle/>
          <a:p>
            <a:r>
              <a:rPr lang="cs-CZ" sz="2400" dirty="0"/>
              <a:t>Vyhláška č.319/2023 sb. o stanovení hodnot bodu za hrazené služby a regulační omezení pro  rok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FEAC8-FA78-F83E-FAB8-76A7DE07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Citace dodatku ZP   </a:t>
            </a:r>
            <a:r>
              <a:rPr lang="cs-CZ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 Smlouvě o poskytování a úhradě hrazených služeb 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….„Sml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uvní strany se dohodly, že úhrada hrazených služeb poskytnutých pojištěncům  Pojišťovny  v období 1.1.2024-31.12.2024 bude prováděna způsobem odpovídajícím vyhlášce č. 319/2023 Sb. stanovení hodnot bodu, výše úhrad za hrazené služby  a regulační omezení pro rok 2024.“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999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6D87E-0297-DC6C-91F8-FAA56928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MĚSÍČNÍ ÚHRADA – PMÚ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DCC98-B22B-0915-CA23-1735E7EF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Měsíční předběžná úhrada se poskytne poskytovateli ve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výši jedné dvanáctiny 115 % úhrady za referenční období.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Předběžné úhrady za hodnocené období se finančně vypořádají v rámci celkového finančního vypořádání, včetně regulačních omezení, a to nejpozději do 150 dnů po skončení hodnoceného období.</a:t>
            </a:r>
          </a:p>
          <a:p>
            <a:r>
              <a:rPr lang="cs-CZ" dirty="0">
                <a:solidFill>
                  <a:srgbClr val="FF0000"/>
                </a:solidFill>
              </a:rPr>
              <a:t>Důležitý ukazatel  při převzetí praxe </a:t>
            </a:r>
          </a:p>
        </p:txBody>
      </p:sp>
    </p:spTree>
    <p:extLst>
      <p:ext uri="{BB962C8B-B14F-4D97-AF65-F5344CB8AC3E}">
        <p14:creationId xmlns:p14="http://schemas.microsoft.com/office/powerpoint/2010/main" val="111797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85FE2-CE10-7AE7-E27E-73FCA166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RYSY-PŘÍLOHY Č.3VYHLÁŠKY 319/2023 </a:t>
            </a:r>
            <a:r>
              <a:rPr lang="cs-CZ" dirty="0" err="1"/>
              <a:t>sb.ŘEŠÍCÍ</a:t>
            </a:r>
            <a:r>
              <a:rPr lang="cs-CZ" dirty="0"/>
              <a:t> ÚHRADY VĚTŠINY 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BF598-439C-B190-70D3-C4156E1C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vztahuje se na celý rok 2024</a:t>
            </a:r>
          </a:p>
          <a:p>
            <a:r>
              <a:rPr lang="cs-CZ" dirty="0"/>
              <a:t>2.měsíční platby nutno brát jako platby zálohové/1/12 ze 115% platby za rok 2022 definitivně budou zúčtovány až po skončení celého roku 2024</a:t>
            </a:r>
          </a:p>
          <a:p>
            <a:r>
              <a:rPr lang="cs-CZ" dirty="0"/>
              <a:t>REFERENČNÍM OBDOBÍM JE ROK 2022</a:t>
            </a:r>
          </a:p>
          <a:p>
            <a:r>
              <a:rPr lang="cs-CZ" dirty="0"/>
              <a:t>Způsob výpočtu MAXÚ JE STEJNÝ JAKO V ROCE 2023/úhrada je dána </a:t>
            </a:r>
            <a:r>
              <a:rPr lang="cs-CZ" dirty="0">
                <a:solidFill>
                  <a:srgbClr val="FF0000"/>
                </a:solidFill>
              </a:rPr>
              <a:t>součinem</a:t>
            </a:r>
            <a:r>
              <a:rPr lang="cs-CZ" dirty="0"/>
              <a:t> počtu v roce 2024 ošetřených pojištěnců/ vyjma URČ 09513/a průměrné úhrady za výkony v roce 2022 k čemuž se připočte úhrada za MNP a vše se vynásobí/1,13+ KN-1,33/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756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A9169-FDB0-4EDA-7E88-2D5063F4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rysy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B3743-78BD-5DAA-909B-1A8B2278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Bonifikace – hodnota bodu stoupá… Pokud …</a:t>
            </a:r>
          </a:p>
          <a:p>
            <a:r>
              <a:rPr lang="cs-CZ" dirty="0"/>
              <a:t>0,03-DŽV</a:t>
            </a:r>
          </a:p>
          <a:p>
            <a:r>
              <a:rPr lang="cs-CZ" dirty="0"/>
              <a:t>0,05- rozsah a rozložení ordinační doby </a:t>
            </a:r>
          </a:p>
          <a:p>
            <a:r>
              <a:rPr lang="cs-CZ" dirty="0"/>
              <a:t>0,02-objednávkový systém a 5% nových pojištěnců </a:t>
            </a:r>
          </a:p>
          <a:p>
            <a:r>
              <a:rPr lang="cs-CZ" dirty="0"/>
              <a:t>Základní hodnota bodu se ve většině odborností pohybuje mezi 1,02-1,08 </a:t>
            </a:r>
            <a:r>
              <a:rPr lang="cs-CZ" dirty="0">
                <a:solidFill>
                  <a:srgbClr val="FF0000"/>
                </a:solidFill>
              </a:rPr>
              <a:t>903-1,02</a:t>
            </a:r>
          </a:p>
          <a:p>
            <a:r>
              <a:rPr lang="cs-CZ" dirty="0"/>
              <a:t>A při splnění všech bonifikačních kritérií je 1,12až 1,18- což se týká i situace s malým počtem pacientů…. </a:t>
            </a:r>
          </a:p>
        </p:txBody>
      </p:sp>
    </p:spTree>
    <p:extLst>
      <p:ext uri="{BB962C8B-B14F-4D97-AF65-F5344CB8AC3E}">
        <p14:creationId xmlns:p14="http://schemas.microsoft.com/office/powerpoint/2010/main" val="2175106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F361C-59E2-CF40-ADB1-1ECA8153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Signální výkony –plná úhrada mimo UHR vzorec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7BF8B-D1F2-B534-FF5E-59F61182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každý vykázaný výkon 09543 dostaneme 52 Kč bez jakéhokoliv limitu </a:t>
            </a:r>
          </a:p>
          <a:p>
            <a:r>
              <a:rPr lang="cs-CZ" dirty="0"/>
              <a:t>Signální výkony při ošetření pacientů mladších 18 let </a:t>
            </a:r>
          </a:p>
          <a:p>
            <a:r>
              <a:rPr lang="cs-CZ" dirty="0"/>
              <a:t>0-6 208 kč 09555</a:t>
            </a:r>
          </a:p>
          <a:p>
            <a:r>
              <a:rPr lang="cs-CZ" dirty="0"/>
              <a:t>6-12 156 kč 09556</a:t>
            </a:r>
          </a:p>
          <a:p>
            <a:r>
              <a:rPr lang="cs-CZ" dirty="0"/>
              <a:t>12-18 104 Kč 09557</a:t>
            </a:r>
          </a:p>
        </p:txBody>
      </p:sp>
    </p:spTree>
    <p:extLst>
      <p:ext uri="{BB962C8B-B14F-4D97-AF65-F5344CB8AC3E}">
        <p14:creationId xmlns:p14="http://schemas.microsoft.com/office/powerpoint/2010/main" val="4193396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34F02-3B33-05D0-4D09-390F1E8F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70" y="342420"/>
            <a:ext cx="9603275" cy="1049235"/>
          </a:xfrm>
        </p:spPr>
        <p:txBody>
          <a:bodyPr/>
          <a:lstStyle/>
          <a:p>
            <a:r>
              <a:rPr lang="cs-CZ" dirty="0"/>
              <a:t>Signální výkony další souvislosti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ACEAB-3570-3A68-27B0-2B46FC23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47009"/>
            <a:ext cx="9603275" cy="3419336"/>
          </a:xfrm>
        </p:spPr>
        <p:txBody>
          <a:bodyPr>
            <a:normAutofit fontScale="92500" lnSpcReduction="10000"/>
          </a:bodyPr>
          <a:lstStyle/>
          <a:p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 každému </a:t>
            </a:r>
            <a:r>
              <a:rPr lang="cs-CZ" sz="19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klinickému vyšetření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 nadále třeba vykazovat </a:t>
            </a:r>
            <a:r>
              <a:rPr lang="cs-CZ" sz="19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signální kódy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Ty mají nově bodovou hodnotu v Seznamu výkonů, přičemž hodnota bodu u všech těchto výkonů je </a:t>
            </a:r>
            <a:r>
              <a:rPr lang="cs-CZ" sz="19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1,04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Kč bez ohledu na odbornost. </a:t>
            </a:r>
            <a:r>
              <a:rPr lang="cs-CZ" sz="19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Všechny signální kódy jsou nadále v režimu mimo regulaci úhradovým vzorcem, tj. mimo </a:t>
            </a:r>
            <a:r>
              <a:rPr lang="cs-CZ" sz="19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PUROo</a:t>
            </a:r>
            <a:r>
              <a:rPr lang="cs-CZ" sz="19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Nově jsou tyto signální kódy podrobněji stratifikované podle věku ošetřeného pojištěnce: Pacient starší 18 let – výkon 09543 – má hodnotu </a:t>
            </a:r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52,- Kč (50 bodů x 1,04 Kč)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Pacient ve věku od 12 do 18 let (ode dne dosažení věku 12 let do dne dosažení věku 18 let) – výkon 09557 - má hodnotu </a:t>
            </a:r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104,- Kč (100 bodů x 1,04 Kč)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Pacient ve věku od 6 do 12 let (ode dne dosažení věku 3 let do dne dosažení věku 12 let) – výkon 09556) – má hodnotu </a:t>
            </a:r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156,- Kč (150 bodů x 1,04 Kč)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Pacient od narození do dne dosažení věku 6 let – výkon 09555 – má hodnotu </a:t>
            </a:r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208,- Kč (200 bodů x 1,04 </a:t>
            </a:r>
            <a:endParaRPr lang="cs-CZ" sz="19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744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DABD8-08AF-995C-AFFA-A8388727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odborností 305 306 308 309 je ve volném výkonovém systému bez regulací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FF1D0-A3F5-75D7-985C-E5BE7864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305 psychiatrie</a:t>
            </a:r>
          </a:p>
          <a:p>
            <a:r>
              <a:rPr lang="cs-CZ" dirty="0"/>
              <a:t>306 dětská a dorostová psychiatrie </a:t>
            </a:r>
          </a:p>
          <a:p>
            <a:r>
              <a:rPr lang="cs-CZ" dirty="0"/>
              <a:t>308 návykové nemoci </a:t>
            </a:r>
          </a:p>
          <a:p>
            <a:r>
              <a:rPr lang="cs-CZ" dirty="0"/>
              <a:t>309 sexuologie </a:t>
            </a:r>
          </a:p>
          <a:p>
            <a:r>
              <a:rPr lang="cs-CZ" dirty="0"/>
              <a:t>Odbornost 306/ dětská a dorostová psychiatrie / je i letos preferovaná, základní hodnota bodu má 1,20 při vyhovění všem bonifikacím 1,42</a:t>
            </a:r>
          </a:p>
        </p:txBody>
      </p:sp>
    </p:spTree>
    <p:extLst>
      <p:ext uri="{BB962C8B-B14F-4D97-AF65-F5344CB8AC3E}">
        <p14:creationId xmlns:p14="http://schemas.microsoft.com/office/powerpoint/2010/main" val="1547137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BD717-351B-0969-009B-0CEE62FA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uzavření jiné dohody mezi ZZ a ZP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344DB-0FE1-760D-3935-8624E0C4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Sama vyhláška neřeší možnost uzavření jiné dohody, ta je ale nadále možná dle zákona 48/97 Sb. </a:t>
            </a:r>
            <a:r>
              <a:rPr lang="cs-CZ" sz="18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Zákon o veřejném zdravotním pojištění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pokud se na tom ZZ a ZP dohodnou a dohoda nepůjde nad rámec zdravotně pojistného plánu této pojišťovny.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https://www.zakonyprolidi.cz/cs/1997-48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29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875FF-AD4F-3B02-6013-883259CE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90219"/>
            <a:ext cx="9603275" cy="1049235"/>
          </a:xfrm>
        </p:spPr>
        <p:txBody>
          <a:bodyPr/>
          <a:lstStyle/>
          <a:p>
            <a:r>
              <a:rPr lang="cs-CZ" dirty="0"/>
              <a:t>Objednávkový systém- vzor pro ZP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B72DC-6D97-04D2-DFCE-14CA5AE0D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Příloha č. 1 – vzor místopřísežného prohlášení k objednacímu systému: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IČO Poskytovatele: ……………………………………………………………………..……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IČZ Poskytovatele: ……………………………………………..………………………………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Jméno a adresa Poskytovatele: ………………………………..…………………………………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ČESTNÉ PROHLÁŠENÍ POSKYTOVATELE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 VYUŽÍVÁNÍ OBJEDNÁVKOVÉHO SYSTÉMU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Svým podpisem čestně prohlašuji, že v rámci poskytování hrazených služeb v roce 2024 využívám pro návštěvy pojištěnců objednávkový systém umožňující přednostní vyšetření či ošetření těch pojištěnců Pojišťovny, u nichž to vyžaduje jejich zdravotní stav.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383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D86ED-E8E1-E78A-B7AC-2F38B5A7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Specifika dodatků jednotlivých zdravotních pojišťoven-rok 2024- Dodatek VZP</a:t>
            </a:r>
            <a:b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cs-CZ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F3FB5-A900-7D1F-46AA-DD86A98C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1.Dodatek VZP</a:t>
            </a:r>
          </a:p>
          <a:p>
            <a:r>
              <a:rPr lang="cs-CZ" dirty="0"/>
              <a:t>Dodatek VZP ctí v mnohém úhradovou vyhlášku MZ</a:t>
            </a:r>
          </a:p>
          <a:p>
            <a:r>
              <a:rPr lang="cs-CZ" dirty="0"/>
              <a:t>Přiznává 0,01 Kč navýšení oproti vyhlášce  za rozsah ordinační doby ne 5% ale 10%nových pacientů-- získá oproti vyhlášce 0,01 v hodnotě bodu a 0,01 v koeficientu úhradového vzorce </a:t>
            </a:r>
          </a:p>
          <a:p>
            <a:r>
              <a:rPr lang="cs-CZ" dirty="0"/>
              <a:t>Dle SAS z dodatku VZP  AS NIJAK NEPROFITUJÍ A TJ. Z HLEDISKA JEJICH PRAXÍ JE JEDNO, ZDA PODEPÍŠÍ , ČI NIKOLIV.</a:t>
            </a:r>
          </a:p>
        </p:txBody>
      </p:sp>
    </p:spTree>
    <p:extLst>
      <p:ext uri="{BB962C8B-B14F-4D97-AF65-F5344CB8AC3E}">
        <p14:creationId xmlns:p14="http://schemas.microsoft.com/office/powerpoint/2010/main" val="2951515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9813D-3675-2CCD-C248-9B717783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>
                <a:highlight>
                  <a:srgbClr val="FFFF00"/>
                </a:highlight>
              </a:rPr>
              <a:t>.DODATKY  </a:t>
            </a:r>
            <a:r>
              <a:rPr lang="cs-CZ" dirty="0" err="1">
                <a:highlight>
                  <a:srgbClr val="FFFF00"/>
                </a:highlight>
              </a:rPr>
              <a:t>vozp</a:t>
            </a:r>
            <a:r>
              <a:rPr lang="cs-CZ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5CBEA-2DAD-6434-FA6D-B58DC7CC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VOZP nebude letos stejně jako v minulých třech letech rozesílat žádné dodatky. Rozešle jen referenční hodnoty, které je ale třeba si 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překontrolovat a event. je </a:t>
            </a:r>
            <a:r>
              <a:rPr lang="cs-CZ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námitkovat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konce ledna 2024 je třeba poslat VOZP čestné prohlášení k objednacímu systému, diplomy CŽV a – v případě, že se vaše ordinační doba nějak měnila - i přehled o Vaší ordinační době. 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Společný portál ZP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6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08C62-90A1-B1A6-247A-90FA104D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319/2023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1E528-E9A1-A73D-958C-90CE9CD2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Příloha č. 3 k vyhlášce 319/2023, hodnota bodu , výše úhrad a regulačních omezení podle §7</a:t>
            </a:r>
          </a:p>
          <a:p>
            <a:r>
              <a:rPr lang="cs-CZ" dirty="0">
                <a:solidFill>
                  <a:srgbClr val="FF0000"/>
                </a:solidFill>
              </a:rPr>
              <a:t>Základní hodnota bodu pro odbornost 903 v roce 2024 je 1,02</a:t>
            </a:r>
          </a:p>
          <a:p>
            <a:r>
              <a:rPr lang="cs-CZ" dirty="0"/>
              <a:t>Hodnota bodu se nadále navýší při splnění následujících podmínek </a:t>
            </a:r>
          </a:p>
          <a:p>
            <a:r>
              <a:rPr lang="cs-CZ" dirty="0">
                <a:solidFill>
                  <a:srgbClr val="FF0000"/>
                </a:solidFill>
              </a:rPr>
              <a:t>+ 0,03 </a:t>
            </a:r>
            <a:r>
              <a:rPr lang="cs-CZ" dirty="0"/>
              <a:t>Kč za DŽV 31.1.2024/ 30 dnů/</a:t>
            </a:r>
          </a:p>
          <a:p>
            <a:r>
              <a:rPr lang="cs-CZ" dirty="0">
                <a:solidFill>
                  <a:srgbClr val="FF0000"/>
                </a:solidFill>
              </a:rPr>
              <a:t>+0,05 </a:t>
            </a:r>
            <a:r>
              <a:rPr lang="cs-CZ" dirty="0"/>
              <a:t>Kč za rozsah a rozložení pracovní doby /31.12024/ </a:t>
            </a:r>
          </a:p>
          <a:p>
            <a:r>
              <a:rPr lang="cs-CZ" dirty="0">
                <a:solidFill>
                  <a:srgbClr val="FF0000"/>
                </a:solidFill>
              </a:rPr>
              <a:t>+0,02 </a:t>
            </a:r>
            <a:r>
              <a:rPr lang="cs-CZ" dirty="0"/>
              <a:t>Kč za využívání </a:t>
            </a:r>
            <a:r>
              <a:rPr lang="cs-CZ" dirty="0">
                <a:solidFill>
                  <a:srgbClr val="FF0000"/>
                </a:solidFill>
              </a:rPr>
              <a:t>objednávkového systému</a:t>
            </a:r>
            <a:r>
              <a:rPr lang="cs-CZ" dirty="0"/>
              <a:t>, který umožňuje přednostní vyšetření či ošetření akutních pacientů a ošetření, </a:t>
            </a:r>
            <a:r>
              <a:rPr lang="cs-CZ" dirty="0">
                <a:solidFill>
                  <a:srgbClr val="FF0000"/>
                </a:solidFill>
              </a:rPr>
              <a:t>5%nových pojištěnců </a:t>
            </a:r>
            <a:r>
              <a:rPr lang="cs-CZ" dirty="0"/>
              <a:t>/místopřísežného prohlášení/</a:t>
            </a:r>
          </a:p>
        </p:txBody>
      </p:sp>
    </p:spTree>
    <p:extLst>
      <p:ext uri="{BB962C8B-B14F-4D97-AF65-F5344CB8AC3E}">
        <p14:creationId xmlns:p14="http://schemas.microsoft.com/office/powerpoint/2010/main" val="2330029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BBDC1-D435-87AC-E811-DFACFB97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Dodatek ČPZP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4EA6A-413F-B95F-20E6-EFE9E192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 fontScale="77500" lnSpcReduction="20000"/>
          </a:bodyPr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SAS doporučuje Dodatek ČPZP  NEPODEPISOVAT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Dodatek ČPZP kopíruje přesně úhradovou vyhlášku MZ, resp. v mnohém na ní jen odkazuje.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Jediným rozdílem je stanovení výše předběžné úhrady těm AS, jejichž konečná úhrada v roce 2022 byla nižší nebo rovna 60.000,- Kč. V tom případě ČPZP jako maximální předběžnou úhradu nabízí právě těch 60.000,- Kč.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Dle průvodního dopisu zdravotní ředitelky ČPZP, který jsme dostali spolu s dodatkem, se limit 60.000,- Kč netýká AS, kteří v rámci své odbornosti či malého počtu pojištěnců nemají úhrady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zastropované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úhradovým vzorcem. Těm bude tato ZP hradit výkony průběžně a ve vyúčtování event. jen doplatí bonifikaci za nové pacienty.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Závěr: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Vzhledem k tomu, že dodatky ČPZP jen kopírují podmínky stanovené úhradovou vyhláškou MZ.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Bez podpisu dodatku dostanete stejné peníze a ve stejných lhůtách. Povinnost Vám takto zaplatit vyplývá z Vaší základní smlouvy s ČPZP.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konce ledna 2024 je třeba poslat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VoZP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čestné prohlášení k objednacímu systému, diplomy CŽV a – v případě, že se vaše ordinační doba nějak měnila - i přehled o Vaší ordinační době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909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2E4B1-429A-D91D-1CC4-D81D9657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Dodatek OZP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91459-13DA-522C-465C-14A6135CD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Zatím OZP  poskytla jen jeden typ návrhu Dodatku – A LIM </a:t>
            </a:r>
          </a:p>
          <a:p>
            <a:r>
              <a:rPr lang="cs-CZ" dirty="0"/>
              <a:t> </a:t>
            </a:r>
            <a:r>
              <a:rPr lang="cs-CZ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Dodatek A-LIM ctí úhradovou vyhlášku, v některých částech je rozdílný: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stejně jako v minulých, letech obsahuje zjednodušený úhradový vzorec – bez zvláštní úhrady mimořádně nákladných pacientů.-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MNP/ není úhrada/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Vzhledem k tomu, že dodatek A-LIM OZP z 99% kopíruje podmínky stanovené </a:t>
            </a:r>
            <a:r>
              <a:rPr lang="cs-CZ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vyhláškou, 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Bez podpisu dodatku dostanete stejné peníze a ve stejných lhůtách. </a:t>
            </a:r>
            <a:r>
              <a:rPr lang="cs-CZ" sz="18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Povinnost Vám takto zaplatit vyplývá z Vaší základní smlouvy s OZP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927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B2059-5A69-C3DA-D68C-44DDE4E5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UHD Dodatek ZPŠ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39AAA-A9A7-1C20-45F3-77E56D96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Dodatek ZPŠ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přináší zlepšení proti úhradové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vyhlášce.SAS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Doporučuje jej podepsat.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nabízí celkem 2 typy základních dodatků, které odlišuje podle počtu v roce 2022 ošetřených pojištěnců - do 100 tzv. 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MOP dodatek, při 101 a více pojištěncích tzv. VOP dodatek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Oba dodatky ctí znění úhradové vyhlášky nabízí navýšení hodnoty bodu 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o 0,02 Kč 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za nové pojištěnce a objednávací systém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Upozorňujeme, že jedním z ustanovení v obou typech dodatků je závazek AS, že nesníží kvalitu  a dostupnost své péče a že bude-li vybírat od pacientů peníze, bude tak činit jen s platnými právními předpisy.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850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7E310-D0A8-703C-DF95-73433A4A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UHD RBP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2D383-6AD6-24F2-9E1C-588E1B02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Vzhledem k tomu, že dodatek RBP jen kopíruje podmínky stanovené úhradovou vyhláškou MZ, SAS nedoporučuje podepisovat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Bez podpisu dodatku dostanete stejné peníze a ve stejných lhůtách. Povinnost Vám takto zaplatit vyplývá z Vaší základní smlouvy s RBP.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konce ledna 2024 bylo třeba poslat RBP čestné prohlášení k objednacímu systému, diplomy CŽV a – v případě, že se vaše ordinační doba nějak měnila - i přehled o Vaší ordinační době.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532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1CD6-C2A2-0569-DE66-56AEC834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UHD Dodatek ZPMV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D0F80-C662-12E6-3658-8813542E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Dodatky ZPMV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Tato ZP letos pošle dodatek jen části z nás. Těm, u nichž bude předpokládat úhrady striktně dle vyhlášky MZ, dodatek posílat nebude. 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SAS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doporučujeme je NEPODEPISOVAT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ZPMV nám dala k dispozici dva dodatky: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PAU (měsíční předběžná úhrada paušální částkou)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VYK (předběžná měsíční platba dle vykázané a uznané produkce)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556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BCF61-CCDC-2266-E948-E5BEA4E5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ZPMV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32EE5-2314-9A2A-ECCC-4E0EAADCB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Závěr: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Vzhledem k tomu, že dodatky ZPMV jen kopírují podmínky stanovené úhradovou vyhláškou MZ, SAS nedoporučuje podepisovat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Bez podpisu dodatku dostanete stejné peníze a ve stejných lhůtách. Povinnost Vám takto zaplatit vyplývá z Vaší základní smlouvy s ZPMV.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třeba do konce ledna poslat ZPMV tyto diplomy, chcete-li být za ně bonifikováni. </a:t>
            </a:r>
          </a:p>
          <a:p>
            <a:r>
              <a:rPr lang="cs-CZ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Pokud nepodepíšete dodatek a chcete být bonifikováni za objednací systém, je třeba ZPMV do konce ledna poslat místopřísežné prohlášení, jehož vzor je součástí této prezentace.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85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24C93-C01F-C9B4-D151-783B00F1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Smlouvy </a:t>
            </a:r>
            <a:r>
              <a:rPr lang="cs-CZ"/>
              <a:t>a dodatky ZP 2024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5C5A8-2AE3-29BC-28AD-3FDF5EEC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5400" dirty="0"/>
              <a:t>Děkuji za pozornost </a:t>
            </a:r>
            <a:r>
              <a:rPr lang="cs-CZ" sz="5400" dirty="0">
                <a:sym typeface="Wingdings" panose="05000000000000000000" pitchFamily="2" charset="2"/>
              </a:rPr>
              <a:t></a:t>
            </a:r>
          </a:p>
          <a:p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předávám slovo paní Biance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Thotóvé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z info pro lékaře</a:t>
            </a:r>
          </a:p>
          <a:p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K výpočtu MAXÚ </a:t>
            </a:r>
          </a:p>
          <a:p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K výpočtu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PUROo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K výpočtu hodnoty bodu </a:t>
            </a:r>
          </a:p>
        </p:txBody>
      </p:sp>
    </p:spTree>
    <p:extLst>
      <p:ext uri="{BB962C8B-B14F-4D97-AF65-F5344CB8AC3E}">
        <p14:creationId xmlns:p14="http://schemas.microsoft.com/office/powerpoint/2010/main" val="33131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1C962-6638-C777-F244-2CD8C7C6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poskytovatelem zdravotní péče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6C3D2-278A-5D7E-D840-1FE738F4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Poskytovatelem je poskytovatel </a:t>
            </a:r>
          </a:p>
          <a:p>
            <a:r>
              <a:rPr lang="cs-CZ" dirty="0"/>
              <a:t> Ambulantní </a:t>
            </a:r>
            <a:r>
              <a:rPr lang="cs-CZ" b="1" dirty="0"/>
              <a:t>péče</a:t>
            </a:r>
            <a:r>
              <a:rPr lang="cs-CZ" dirty="0"/>
              <a:t>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Lůžková </a:t>
            </a:r>
            <a:r>
              <a:rPr lang="cs-CZ" b="1" dirty="0"/>
              <a:t>péče</a:t>
            </a:r>
            <a:r>
              <a:rPr lang="cs-CZ" dirty="0"/>
              <a:t>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Zdravotnická</a:t>
            </a:r>
            <a:r>
              <a:rPr lang="cs-CZ" dirty="0"/>
              <a:t> záchranná služba a pohotovostní služba.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Pracovně-lékařské služby.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Dispenzární </a:t>
            </a:r>
            <a:r>
              <a:rPr lang="cs-CZ" b="1" dirty="0"/>
              <a:t>péče</a:t>
            </a:r>
            <a:r>
              <a:rPr lang="cs-CZ" dirty="0"/>
              <a:t>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Lázeňská léčebně rehabilitační </a:t>
            </a:r>
            <a:r>
              <a:rPr lang="cs-CZ" b="1" dirty="0"/>
              <a:t>péče</a:t>
            </a:r>
            <a:r>
              <a:rPr lang="cs-CZ" dirty="0"/>
              <a:t>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Poskytování léčivých přípravků a zdravotnických prostředků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Preventivní </a:t>
            </a:r>
            <a:r>
              <a:rPr lang="cs-CZ" b="1" dirty="0"/>
              <a:t>péče</a:t>
            </a:r>
            <a:r>
              <a:rPr lang="cs-CZ" dirty="0"/>
              <a:t>.</a:t>
            </a:r>
          </a:p>
          <a:p>
            <a:r>
              <a:rPr lang="cs-CZ" dirty="0">
                <a:hlinkClick r:id="rId2"/>
              </a:rPr>
              <a:t>https://www.mzcr.cz/druhy-zdravotni-pece/</a:t>
            </a:r>
            <a:br>
              <a:rPr lang="cs-CZ" dirty="0">
                <a:hlinkClick r:id="rId2"/>
              </a:rPr>
            </a:br>
            <a:endParaRPr lang="cs-CZ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6373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88675-BE17-6368-7A31-40E363B2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péče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BCF23-3309-D806-6450-3D339305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>
                <a:effectLst/>
              </a:rPr>
              <a:t>Ambulantní péče</a:t>
            </a:r>
          </a:p>
          <a:p>
            <a:r>
              <a:rPr lang="cs-CZ" dirty="0"/>
              <a:t>Ambulantní péče je zdravotní péčí, při níž není nutná hospitalizace nebo přijetí pacienta na lůžko do zdravotnického zařízení, které poskytuje jednodenní péči, a je poskytována </a:t>
            </a:r>
            <a:r>
              <a:rPr lang="cs-CZ" dirty="0">
                <a:solidFill>
                  <a:srgbClr val="FF0000"/>
                </a:solidFill>
              </a:rPr>
              <a:t>lékaři primární péče nebo odbornými specialisty</a:t>
            </a:r>
            <a:r>
              <a:rPr lang="cs-CZ" dirty="0"/>
              <a:t>. V případě onemocnění se pacient obrací zpravidla nejprve </a:t>
            </a:r>
            <a:r>
              <a:rPr lang="cs-CZ" dirty="0">
                <a:solidFill>
                  <a:srgbClr val="FF0000"/>
                </a:solidFill>
              </a:rPr>
              <a:t>na lékaře primární péče, tj. praktické lékaře pro dospělé, praktické lékaře pro děti a dorost, zubní lékaře a gynekology, u kterého se musí nejprve zaregistrovat.</a:t>
            </a:r>
          </a:p>
          <a:p>
            <a:r>
              <a:rPr lang="cs-CZ" dirty="0"/>
              <a:t>Klinická logopedie- je vyžádaná péče- aby byla uhrazena , je nutné mít od praktického lékaře, či jiného lékaře – poukaz na ošetření. 06 </a:t>
            </a:r>
          </a:p>
        </p:txBody>
      </p:sp>
    </p:spTree>
    <p:extLst>
      <p:ext uri="{BB962C8B-B14F-4D97-AF65-F5344CB8AC3E}">
        <p14:creationId xmlns:p14="http://schemas.microsoft.com/office/powerpoint/2010/main" val="1506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D257A-6F25-D5C9-A55F-ADD449B4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Lékař může odmítnout přijetí pacienta do péče: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82953-72F2-4D70-A381-196E6515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jestliže by jeho přijetí znamenalo pro lékaře </a:t>
            </a:r>
            <a:r>
              <a:rPr lang="cs-CZ" dirty="0">
                <a:solidFill>
                  <a:srgbClr val="FF0000"/>
                </a:solidFill>
              </a:rPr>
              <a:t>takové pracovní zatížení</a:t>
            </a:r>
            <a:r>
              <a:rPr lang="cs-CZ" dirty="0"/>
              <a:t>, jež by mu znemožnilo </a:t>
            </a:r>
            <a:r>
              <a:rPr lang="cs-CZ" dirty="0">
                <a:solidFill>
                  <a:srgbClr val="FF0000"/>
                </a:solidFill>
              </a:rPr>
              <a:t>kvalitní péči </a:t>
            </a:r>
            <a:r>
              <a:rPr lang="cs-CZ" dirty="0"/>
              <a:t>o tohoto pacienta či o jiné pacienty, které již ve své péči má,</a:t>
            </a:r>
            <a:endParaRPr lang="cs-CZ" i="1" dirty="0"/>
          </a:p>
          <a:p>
            <a:r>
              <a:rPr lang="cs-CZ" dirty="0"/>
              <a:t>pokud </a:t>
            </a:r>
            <a:r>
              <a:rPr lang="cs-CZ" dirty="0">
                <a:solidFill>
                  <a:srgbClr val="FF0000"/>
                </a:solidFill>
              </a:rPr>
              <a:t>pacient není pojištěncem zdravotní pojišťovny</a:t>
            </a:r>
            <a:r>
              <a:rPr lang="cs-CZ" dirty="0"/>
              <a:t>, se kterou má poskytovatel uzavřenou smlouvu; to se však nevztahuje na pojištěnce z jiných států Evropské unie, Evropského hospodářského prostoru, švýcarské konfederace či ze států, se kterými má Česká republika uzavřenu smlouvu o sociálním zabezpečení, zahrnující ve věcném rozsahu nároky na zdravotní péči.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V případě odmítnutí má pojištěnec právo, aby mu lékař odmítnutí potvrdil písemně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91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B2120-EF97-C10F-85B2-FFA43D49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referenční období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399F7E-A29F-AF4B-974D-DDDB8556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Referenčním obdobím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pro účely této vyhlášky rozumí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rok 2022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Referenčními hodnotami poskytovatele jsou hodnoty příslušných úhradových ukazatelů poskytovatele v referenčním období.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referenčního období jsou zařazeny veškeré hrazené služby poskytnuté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roce 2022,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poskytovatelem vykázané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31. března 2023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zdravotní pojišťovnou uznané do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31. května 2023.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9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1B9D8-608D-4CA3-AFE8-DF72B252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hodnocené období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12810-32C0-4DAC-9E67-81BC618B2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Hodnoceným obdobím se pro účely této vyhlášky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rozumí rok 2024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hodnoceného období jsou zařazeny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veškeré hrazené služby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poskytnuté v roce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,poskytovatelem vykázané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31. března 2025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zdravotní pojišťovnou uznané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31. května 2025</a:t>
            </a:r>
          </a:p>
          <a:p>
            <a:r>
              <a:rPr lang="cs-CZ" sz="1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Přepočet bodů- opravné dávky – 3 roky zpět </a:t>
            </a:r>
            <a:endParaRPr lang="cs-CZ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3867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720</TotalTime>
  <Words>3438</Words>
  <Application>Microsoft Office PowerPoint</Application>
  <PresentationFormat>Širokoúhlá obrazovka</PresentationFormat>
  <Paragraphs>249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Gill Sans MT</vt:lpstr>
      <vt:lpstr>Times New Roman</vt:lpstr>
      <vt:lpstr>Wingdings</vt:lpstr>
      <vt:lpstr>Galerie</vt:lpstr>
      <vt:lpstr>Smlouvy a Dodatky zP 2024</vt:lpstr>
      <vt:lpstr>Obsah prezentace </vt:lpstr>
      <vt:lpstr>Vyhláška č.319/2023 sb. o stanovení hodnot bodu za hrazené služby a regulační omezení pro  rok 2024</vt:lpstr>
      <vt:lpstr>VYHLÁŠKA 319/2023 SB.</vt:lpstr>
      <vt:lpstr>Kdo je poskytovatelem zdravotní péče ???</vt:lpstr>
      <vt:lpstr>Ambulantní péče </vt:lpstr>
      <vt:lpstr>Lékař může odmítnout přijetí pacienta do péče:</vt:lpstr>
      <vt:lpstr>Co je to referenční období ???</vt:lpstr>
      <vt:lpstr>Co je to hodnocené období ???</vt:lpstr>
      <vt:lpstr>Kdo je Unikátním pojištěncem???</vt:lpstr>
      <vt:lpstr>Kdo je Globálním pojištěncem ???</vt:lpstr>
      <vt:lpstr>Mkn 10</vt:lpstr>
      <vt:lpstr>Ordinační hodiny </vt:lpstr>
      <vt:lpstr>Důležité!</vt:lpstr>
      <vt:lpstr>(1,13 + KN) * (POPzpoZ * PUROo + max[PUROo * POPzpoMh; UHRMh - UHRMr])</vt:lpstr>
      <vt:lpstr>PUROO-Co to je ???</vt:lpstr>
      <vt:lpstr> </vt:lpstr>
      <vt:lpstr>MAXÚ–  celková výše úhrady -</vt:lpstr>
      <vt:lpstr>KN – koeficient navýšení je součástí těchto koeficientů </vt:lpstr>
      <vt:lpstr>Limit úhrad </vt:lpstr>
      <vt:lpstr>Princip úhradového vzorce </vt:lpstr>
      <vt:lpstr>KN navýšení </vt:lpstr>
      <vt:lpstr>Bonifikace 0,10 pro odb.903 hodnocené období ,10% </vt:lpstr>
      <vt:lpstr>Bonifikace Klinickým logopedům </vt:lpstr>
      <vt:lpstr>Bonifikace 0,10 –URČ s hlavní diagnózou </vt:lpstr>
      <vt:lpstr>4.Poskytovatel , který v referenčním období neexistoval- jaká bude úhrada ???</vt:lpstr>
      <vt:lpstr>Nově nasmlouvané  výkony </vt:lpstr>
      <vt:lpstr>„Malý počet URČ –PRO ÚHRADY VÝKONŮ JE 100</vt:lpstr>
      <vt:lpstr>HRAZENÉ SLUŽBY POSYKTOVANÉ ZARANIČNÍM POJIŠTĚNCŮM </vt:lpstr>
      <vt:lpstr>MĚSÍČNÍ ÚHRADA – PMÚ</vt:lpstr>
      <vt:lpstr>ZÁKLADNÍ RYSY-PŘÍLOHY Č.3VYHLÁŠKY 319/2023 sb.ŘEŠÍCÍ ÚHRADY VĚTŠINY as</vt:lpstr>
      <vt:lpstr>Základní rysy -</vt:lpstr>
      <vt:lpstr>Signální výkony –plná úhrada mimo UHR vzorec </vt:lpstr>
      <vt:lpstr>Signální výkony další souvislosti </vt:lpstr>
      <vt:lpstr>Péče odborností 305 306 308 309 je ve volném výkonovém systému bez regulací </vt:lpstr>
      <vt:lpstr>Možnost uzavření jiné dohody mezi ZZ a ZP </vt:lpstr>
      <vt:lpstr>Objednávkový systém- vzor pro ZP -</vt:lpstr>
      <vt:lpstr>Specifika dodatků jednotlivých zdravotních pojišťoven-rok 2024- Dodatek VZP </vt:lpstr>
      <vt:lpstr>2.DODATKY  vozp </vt:lpstr>
      <vt:lpstr>Dodatek ČPZP </vt:lpstr>
      <vt:lpstr>Dodatek OZP </vt:lpstr>
      <vt:lpstr>UHD Dodatek ZPŠ</vt:lpstr>
      <vt:lpstr>UHD RBP </vt:lpstr>
      <vt:lpstr>UHD Dodatek ZPMV </vt:lpstr>
      <vt:lpstr>ZPMV </vt:lpstr>
      <vt:lpstr>Smlouvy a dodatky ZP 2024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Valentová</dc:creator>
  <cp:lastModifiedBy>Logopedie medicinaPLUS.cz</cp:lastModifiedBy>
  <cp:revision>6</cp:revision>
  <dcterms:created xsi:type="dcterms:W3CDTF">2024-03-03T15:43:27Z</dcterms:created>
  <dcterms:modified xsi:type="dcterms:W3CDTF">2024-03-04T16:31:10Z</dcterms:modified>
</cp:coreProperties>
</file>