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7" r:id="rId2"/>
    <p:sldId id="286" r:id="rId3"/>
    <p:sldId id="287" r:id="rId4"/>
    <p:sldId id="259" r:id="rId5"/>
    <p:sldId id="258" r:id="rId6"/>
    <p:sldId id="280" r:id="rId7"/>
    <p:sldId id="282" r:id="rId8"/>
    <p:sldId id="283" r:id="rId9"/>
    <p:sldId id="284" r:id="rId10"/>
    <p:sldId id="281" r:id="rId11"/>
    <p:sldId id="266" r:id="rId12"/>
    <p:sldId id="267" r:id="rId13"/>
    <p:sldId id="278" r:id="rId14"/>
    <p:sldId id="279" r:id="rId15"/>
    <p:sldId id="269" r:id="rId16"/>
    <p:sldId id="271" r:id="rId17"/>
    <p:sldId id="311" r:id="rId18"/>
    <p:sldId id="300" r:id="rId19"/>
    <p:sldId id="272" r:id="rId20"/>
    <p:sldId id="298" r:id="rId21"/>
    <p:sldId id="288" r:id="rId22"/>
    <p:sldId id="301" r:id="rId23"/>
    <p:sldId id="261" r:id="rId24"/>
    <p:sldId id="262" r:id="rId25"/>
    <p:sldId id="285" r:id="rId26"/>
    <p:sldId id="263" r:id="rId27"/>
    <p:sldId id="308" r:id="rId28"/>
    <p:sldId id="303" r:id="rId29"/>
    <p:sldId id="264" r:id="rId30"/>
    <p:sldId id="309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89680" autoAdjust="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2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2A903F-964B-46F3-AB2F-ECCEDF5A0061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C36545F-6FE0-4DC1-A07E-92DC0F2AED70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 smtClean="0"/>
            <a:t>zlepšení řeči</a:t>
          </a:r>
          <a:endParaRPr lang="cs-CZ" dirty="0"/>
        </a:p>
      </dgm:t>
    </dgm:pt>
    <dgm:pt modelId="{D8BBB6E2-9C34-4926-9638-F2C0C4D43A51}" type="parTrans" cxnId="{1FD5C2EE-5F18-4768-8630-438F62319B41}">
      <dgm:prSet/>
      <dgm:spPr/>
      <dgm:t>
        <a:bodyPr/>
        <a:lstStyle/>
        <a:p>
          <a:endParaRPr lang="cs-CZ"/>
        </a:p>
      </dgm:t>
    </dgm:pt>
    <dgm:pt modelId="{895FB566-9978-4706-B3D5-8A745308097E}" type="sibTrans" cxnId="{1FD5C2EE-5F18-4768-8630-438F62319B41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cs-CZ"/>
        </a:p>
      </dgm:t>
    </dgm:pt>
    <dgm:pt modelId="{61DFB49C-4161-425E-893B-800EA3230A0F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 smtClean="0"/>
            <a:t>snížení vyhýbání</a:t>
          </a:r>
          <a:endParaRPr lang="cs-CZ" dirty="0"/>
        </a:p>
      </dgm:t>
    </dgm:pt>
    <dgm:pt modelId="{A322AA83-6282-4C9F-9CD0-6396BD1A1C00}" type="parTrans" cxnId="{AB39767C-572F-4E89-975A-C337369BA3B9}">
      <dgm:prSet/>
      <dgm:spPr/>
      <dgm:t>
        <a:bodyPr/>
        <a:lstStyle/>
        <a:p>
          <a:endParaRPr lang="cs-CZ"/>
        </a:p>
      </dgm:t>
    </dgm:pt>
    <dgm:pt modelId="{C537EFEB-CC6A-4A10-A6D6-6CF61529E569}" type="sibTrans" cxnId="{AB39767C-572F-4E89-975A-C337369BA3B9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cs-CZ"/>
        </a:p>
      </dgm:t>
    </dgm:pt>
    <dgm:pt modelId="{83748613-D03F-4FC1-818F-204F57402B24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 smtClean="0"/>
            <a:t>zvýšené sebehodnocení</a:t>
          </a:r>
          <a:endParaRPr lang="cs-CZ" dirty="0"/>
        </a:p>
      </dgm:t>
    </dgm:pt>
    <dgm:pt modelId="{D0B271EF-2EBB-4F4A-A39E-46B8A9901E8F}" type="parTrans" cxnId="{6BE391A5-CD2D-450B-8999-C79D05944419}">
      <dgm:prSet/>
      <dgm:spPr/>
      <dgm:t>
        <a:bodyPr/>
        <a:lstStyle/>
        <a:p>
          <a:endParaRPr lang="cs-CZ"/>
        </a:p>
      </dgm:t>
    </dgm:pt>
    <dgm:pt modelId="{CA848817-844F-4C88-B3BA-1672ADF7391B}" type="sibTrans" cxnId="{6BE391A5-CD2D-450B-8999-C79D05944419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cs-CZ"/>
        </a:p>
      </dgm:t>
    </dgm:pt>
    <dgm:pt modelId="{09CE3EF9-F3C7-4D1A-8A50-31DBC44E35EB}" type="pres">
      <dgm:prSet presAssocID="{B92A903F-964B-46F3-AB2F-ECCEDF5A006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C155B0C-C72A-4550-B0BD-0396739A206E}" type="pres">
      <dgm:prSet presAssocID="{5C36545F-6FE0-4DC1-A07E-92DC0F2AED7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08B3752-A3FD-4C93-9BD3-602EE54E4E4B}" type="pres">
      <dgm:prSet presAssocID="{895FB566-9978-4706-B3D5-8A745308097E}" presName="sibTrans" presStyleLbl="sibTrans2D1" presStyleIdx="0" presStyleCnt="3"/>
      <dgm:spPr/>
      <dgm:t>
        <a:bodyPr/>
        <a:lstStyle/>
        <a:p>
          <a:endParaRPr lang="cs-CZ"/>
        </a:p>
      </dgm:t>
    </dgm:pt>
    <dgm:pt modelId="{8C5837F0-6945-45AC-A669-8A81EC86134E}" type="pres">
      <dgm:prSet presAssocID="{895FB566-9978-4706-B3D5-8A745308097E}" presName="connectorText" presStyleLbl="sibTrans2D1" presStyleIdx="0" presStyleCnt="3"/>
      <dgm:spPr/>
      <dgm:t>
        <a:bodyPr/>
        <a:lstStyle/>
        <a:p>
          <a:endParaRPr lang="cs-CZ"/>
        </a:p>
      </dgm:t>
    </dgm:pt>
    <dgm:pt modelId="{04DE5C88-E824-473D-B584-B70949F52F08}" type="pres">
      <dgm:prSet presAssocID="{61DFB49C-4161-425E-893B-800EA3230A0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8F2B6FA-340A-4656-BADC-F4EB962D42BE}" type="pres">
      <dgm:prSet presAssocID="{C537EFEB-CC6A-4A10-A6D6-6CF61529E569}" presName="sibTrans" presStyleLbl="sibTrans2D1" presStyleIdx="1" presStyleCnt="3"/>
      <dgm:spPr/>
      <dgm:t>
        <a:bodyPr/>
        <a:lstStyle/>
        <a:p>
          <a:endParaRPr lang="cs-CZ"/>
        </a:p>
      </dgm:t>
    </dgm:pt>
    <dgm:pt modelId="{08BE38E0-EA12-40F3-BD59-F4DB90301DD3}" type="pres">
      <dgm:prSet presAssocID="{C537EFEB-CC6A-4A10-A6D6-6CF61529E569}" presName="connectorText" presStyleLbl="sibTrans2D1" presStyleIdx="1" presStyleCnt="3"/>
      <dgm:spPr/>
      <dgm:t>
        <a:bodyPr/>
        <a:lstStyle/>
        <a:p>
          <a:endParaRPr lang="cs-CZ"/>
        </a:p>
      </dgm:t>
    </dgm:pt>
    <dgm:pt modelId="{74459303-9910-4A27-B510-EB6DA3D1D1C6}" type="pres">
      <dgm:prSet presAssocID="{83748613-D03F-4FC1-818F-204F57402B2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D0D00B6-A596-4567-A0F2-6BFE56741791}" type="pres">
      <dgm:prSet presAssocID="{CA848817-844F-4C88-B3BA-1672ADF7391B}" presName="sibTrans" presStyleLbl="sibTrans2D1" presStyleIdx="2" presStyleCnt="3"/>
      <dgm:spPr/>
      <dgm:t>
        <a:bodyPr/>
        <a:lstStyle/>
        <a:p>
          <a:endParaRPr lang="cs-CZ"/>
        </a:p>
      </dgm:t>
    </dgm:pt>
    <dgm:pt modelId="{5AC79BAA-4F70-48A7-81DE-4984345FE058}" type="pres">
      <dgm:prSet presAssocID="{CA848817-844F-4C88-B3BA-1672ADF7391B}" presName="connectorText" presStyleLbl="sibTrans2D1" presStyleIdx="2" presStyleCnt="3"/>
      <dgm:spPr/>
      <dgm:t>
        <a:bodyPr/>
        <a:lstStyle/>
        <a:p>
          <a:endParaRPr lang="cs-CZ"/>
        </a:p>
      </dgm:t>
    </dgm:pt>
  </dgm:ptLst>
  <dgm:cxnLst>
    <dgm:cxn modelId="{CCDBF1CF-AACB-476A-B629-4A7CF58D20EF}" type="presOf" srcId="{B92A903F-964B-46F3-AB2F-ECCEDF5A0061}" destId="{09CE3EF9-F3C7-4D1A-8A50-31DBC44E35EB}" srcOrd="0" destOrd="0" presId="urn:microsoft.com/office/officeart/2005/8/layout/cycle7"/>
    <dgm:cxn modelId="{2CC6D3F9-DD62-4720-AE09-6FD6BC99A1CD}" type="presOf" srcId="{C537EFEB-CC6A-4A10-A6D6-6CF61529E569}" destId="{48F2B6FA-340A-4656-BADC-F4EB962D42BE}" srcOrd="0" destOrd="0" presId="urn:microsoft.com/office/officeart/2005/8/layout/cycle7"/>
    <dgm:cxn modelId="{6BE391A5-CD2D-450B-8999-C79D05944419}" srcId="{B92A903F-964B-46F3-AB2F-ECCEDF5A0061}" destId="{83748613-D03F-4FC1-818F-204F57402B24}" srcOrd="2" destOrd="0" parTransId="{D0B271EF-2EBB-4F4A-A39E-46B8A9901E8F}" sibTransId="{CA848817-844F-4C88-B3BA-1672ADF7391B}"/>
    <dgm:cxn modelId="{E11EE455-619B-4059-AA0F-097ECCFDEBEC}" type="presOf" srcId="{C537EFEB-CC6A-4A10-A6D6-6CF61529E569}" destId="{08BE38E0-EA12-40F3-BD59-F4DB90301DD3}" srcOrd="1" destOrd="0" presId="urn:microsoft.com/office/officeart/2005/8/layout/cycle7"/>
    <dgm:cxn modelId="{E6FDB32C-0EE0-4396-A001-D257763C69A0}" type="presOf" srcId="{895FB566-9978-4706-B3D5-8A745308097E}" destId="{8C5837F0-6945-45AC-A669-8A81EC86134E}" srcOrd="1" destOrd="0" presId="urn:microsoft.com/office/officeart/2005/8/layout/cycle7"/>
    <dgm:cxn modelId="{1FD5C2EE-5F18-4768-8630-438F62319B41}" srcId="{B92A903F-964B-46F3-AB2F-ECCEDF5A0061}" destId="{5C36545F-6FE0-4DC1-A07E-92DC0F2AED70}" srcOrd="0" destOrd="0" parTransId="{D8BBB6E2-9C34-4926-9638-F2C0C4D43A51}" sibTransId="{895FB566-9978-4706-B3D5-8A745308097E}"/>
    <dgm:cxn modelId="{F9B8A210-6C61-4292-86D5-7EE8AD59096D}" type="presOf" srcId="{61DFB49C-4161-425E-893B-800EA3230A0F}" destId="{04DE5C88-E824-473D-B584-B70949F52F08}" srcOrd="0" destOrd="0" presId="urn:microsoft.com/office/officeart/2005/8/layout/cycle7"/>
    <dgm:cxn modelId="{E847FD57-06A3-448F-B816-4C1FE68FFA51}" type="presOf" srcId="{83748613-D03F-4FC1-818F-204F57402B24}" destId="{74459303-9910-4A27-B510-EB6DA3D1D1C6}" srcOrd="0" destOrd="0" presId="urn:microsoft.com/office/officeart/2005/8/layout/cycle7"/>
    <dgm:cxn modelId="{88E5457F-C080-4F9F-AAE1-7761FDA692D4}" type="presOf" srcId="{CA848817-844F-4C88-B3BA-1672ADF7391B}" destId="{5AC79BAA-4F70-48A7-81DE-4984345FE058}" srcOrd="1" destOrd="0" presId="urn:microsoft.com/office/officeart/2005/8/layout/cycle7"/>
    <dgm:cxn modelId="{8BE9032F-53DA-40CE-9279-D8A5288199F7}" type="presOf" srcId="{895FB566-9978-4706-B3D5-8A745308097E}" destId="{E08B3752-A3FD-4C93-9BD3-602EE54E4E4B}" srcOrd="0" destOrd="0" presId="urn:microsoft.com/office/officeart/2005/8/layout/cycle7"/>
    <dgm:cxn modelId="{8386B6B3-5673-42F3-BD64-13648C88A9B8}" type="presOf" srcId="{5C36545F-6FE0-4DC1-A07E-92DC0F2AED70}" destId="{7C155B0C-C72A-4550-B0BD-0396739A206E}" srcOrd="0" destOrd="0" presId="urn:microsoft.com/office/officeart/2005/8/layout/cycle7"/>
    <dgm:cxn modelId="{913EB595-F4AB-4657-85EE-1B775DB8EB01}" type="presOf" srcId="{CA848817-844F-4C88-B3BA-1672ADF7391B}" destId="{3D0D00B6-A596-4567-A0F2-6BFE56741791}" srcOrd="0" destOrd="0" presId="urn:microsoft.com/office/officeart/2005/8/layout/cycle7"/>
    <dgm:cxn modelId="{AB39767C-572F-4E89-975A-C337369BA3B9}" srcId="{B92A903F-964B-46F3-AB2F-ECCEDF5A0061}" destId="{61DFB49C-4161-425E-893B-800EA3230A0F}" srcOrd="1" destOrd="0" parTransId="{A322AA83-6282-4C9F-9CD0-6396BD1A1C00}" sibTransId="{C537EFEB-CC6A-4A10-A6D6-6CF61529E569}"/>
    <dgm:cxn modelId="{0681FF20-F680-43AE-89B6-D8DD8CDD1732}" type="presParOf" srcId="{09CE3EF9-F3C7-4D1A-8A50-31DBC44E35EB}" destId="{7C155B0C-C72A-4550-B0BD-0396739A206E}" srcOrd="0" destOrd="0" presId="urn:microsoft.com/office/officeart/2005/8/layout/cycle7"/>
    <dgm:cxn modelId="{5BEB57F5-3D5B-45F7-879D-48441EB86A22}" type="presParOf" srcId="{09CE3EF9-F3C7-4D1A-8A50-31DBC44E35EB}" destId="{E08B3752-A3FD-4C93-9BD3-602EE54E4E4B}" srcOrd="1" destOrd="0" presId="urn:microsoft.com/office/officeart/2005/8/layout/cycle7"/>
    <dgm:cxn modelId="{EAB41185-1AD3-42A7-9561-BCDDD28A5C42}" type="presParOf" srcId="{E08B3752-A3FD-4C93-9BD3-602EE54E4E4B}" destId="{8C5837F0-6945-45AC-A669-8A81EC86134E}" srcOrd="0" destOrd="0" presId="urn:microsoft.com/office/officeart/2005/8/layout/cycle7"/>
    <dgm:cxn modelId="{58988582-27EE-492C-895C-FBF5AD555EB0}" type="presParOf" srcId="{09CE3EF9-F3C7-4D1A-8A50-31DBC44E35EB}" destId="{04DE5C88-E824-473D-B584-B70949F52F08}" srcOrd="2" destOrd="0" presId="urn:microsoft.com/office/officeart/2005/8/layout/cycle7"/>
    <dgm:cxn modelId="{BCCBAFA4-F461-40BE-B7B6-9C45CF5340B6}" type="presParOf" srcId="{09CE3EF9-F3C7-4D1A-8A50-31DBC44E35EB}" destId="{48F2B6FA-340A-4656-BADC-F4EB962D42BE}" srcOrd="3" destOrd="0" presId="urn:microsoft.com/office/officeart/2005/8/layout/cycle7"/>
    <dgm:cxn modelId="{999EB8B2-04A1-4D7A-8648-45B48077B78D}" type="presParOf" srcId="{48F2B6FA-340A-4656-BADC-F4EB962D42BE}" destId="{08BE38E0-EA12-40F3-BD59-F4DB90301DD3}" srcOrd="0" destOrd="0" presId="urn:microsoft.com/office/officeart/2005/8/layout/cycle7"/>
    <dgm:cxn modelId="{19A40D1A-6E31-480C-B5E9-57D99536CBE7}" type="presParOf" srcId="{09CE3EF9-F3C7-4D1A-8A50-31DBC44E35EB}" destId="{74459303-9910-4A27-B510-EB6DA3D1D1C6}" srcOrd="4" destOrd="0" presId="urn:microsoft.com/office/officeart/2005/8/layout/cycle7"/>
    <dgm:cxn modelId="{9C6B1172-F31D-421E-8268-E38BFD5407FC}" type="presParOf" srcId="{09CE3EF9-F3C7-4D1A-8A50-31DBC44E35EB}" destId="{3D0D00B6-A596-4567-A0F2-6BFE56741791}" srcOrd="5" destOrd="0" presId="urn:microsoft.com/office/officeart/2005/8/layout/cycle7"/>
    <dgm:cxn modelId="{925FD5AC-2ED9-40E9-A3AF-7861AE2588FA}" type="presParOf" srcId="{3D0D00B6-A596-4567-A0F2-6BFE56741791}" destId="{5AC79BAA-4F70-48A7-81DE-4984345FE058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155B0C-C72A-4550-B0BD-0396739A206E}">
      <dsp:nvSpPr>
        <dsp:cNvPr id="0" name=""/>
        <dsp:cNvSpPr/>
      </dsp:nvSpPr>
      <dsp:spPr>
        <a:xfrm>
          <a:off x="1995785" y="1179"/>
          <a:ext cx="2104429" cy="105221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35000"/>
                <a:satMod val="253000"/>
              </a:schemeClr>
            </a:gs>
            <a:gs pos="50000">
              <a:schemeClr val="accent4">
                <a:tint val="42000"/>
                <a:satMod val="255000"/>
              </a:schemeClr>
            </a:gs>
            <a:gs pos="97000">
              <a:schemeClr val="accent4">
                <a:tint val="53000"/>
                <a:satMod val="260000"/>
              </a:schemeClr>
            </a:gs>
            <a:gs pos="100000">
              <a:schemeClr val="accent4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zlepšení řeči</a:t>
          </a:r>
          <a:endParaRPr lang="cs-CZ" sz="2400" kern="1200" dirty="0"/>
        </a:p>
      </dsp:txBody>
      <dsp:txXfrm>
        <a:off x="2026603" y="31997"/>
        <a:ext cx="2042793" cy="990578"/>
      </dsp:txXfrm>
    </dsp:sp>
    <dsp:sp modelId="{E08B3752-A3FD-4C93-9BD3-602EE54E4E4B}">
      <dsp:nvSpPr>
        <dsp:cNvPr id="0" name=""/>
        <dsp:cNvSpPr/>
      </dsp:nvSpPr>
      <dsp:spPr>
        <a:xfrm rot="3600000">
          <a:off x="3368523" y="1847862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35000"/>
                <a:satMod val="253000"/>
              </a:schemeClr>
            </a:gs>
            <a:gs pos="50000">
              <a:schemeClr val="dk1">
                <a:tint val="42000"/>
                <a:satMod val="255000"/>
              </a:schemeClr>
            </a:gs>
            <a:gs pos="97000">
              <a:schemeClr val="dk1">
                <a:tint val="53000"/>
                <a:satMod val="260000"/>
              </a:schemeClr>
            </a:gs>
            <a:gs pos="100000">
              <a:schemeClr val="dk1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dk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kern="1200"/>
        </a:p>
      </dsp:txBody>
      <dsp:txXfrm>
        <a:off x="3479006" y="1921517"/>
        <a:ext cx="875480" cy="220965"/>
      </dsp:txXfrm>
    </dsp:sp>
    <dsp:sp modelId="{04DE5C88-E824-473D-B584-B70949F52F08}">
      <dsp:nvSpPr>
        <dsp:cNvPr id="0" name=""/>
        <dsp:cNvSpPr/>
      </dsp:nvSpPr>
      <dsp:spPr>
        <a:xfrm>
          <a:off x="3733278" y="3010605"/>
          <a:ext cx="2104429" cy="105221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35000"/>
                <a:satMod val="253000"/>
              </a:schemeClr>
            </a:gs>
            <a:gs pos="50000">
              <a:schemeClr val="accent2">
                <a:tint val="42000"/>
                <a:satMod val="255000"/>
              </a:schemeClr>
            </a:gs>
            <a:gs pos="97000">
              <a:schemeClr val="accent2">
                <a:tint val="53000"/>
                <a:satMod val="260000"/>
              </a:schemeClr>
            </a:gs>
            <a:gs pos="100000">
              <a:schemeClr val="accent2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snížení vyhýbání</a:t>
          </a:r>
          <a:endParaRPr lang="cs-CZ" sz="2400" kern="1200" dirty="0"/>
        </a:p>
      </dsp:txBody>
      <dsp:txXfrm>
        <a:off x="3764096" y="3041423"/>
        <a:ext cx="2042793" cy="990578"/>
      </dsp:txXfrm>
    </dsp:sp>
    <dsp:sp modelId="{48F2B6FA-340A-4656-BADC-F4EB962D42BE}">
      <dsp:nvSpPr>
        <dsp:cNvPr id="0" name=""/>
        <dsp:cNvSpPr/>
      </dsp:nvSpPr>
      <dsp:spPr>
        <a:xfrm rot="10800000">
          <a:off x="2499777" y="3352575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35000"/>
                <a:satMod val="253000"/>
              </a:schemeClr>
            </a:gs>
            <a:gs pos="50000">
              <a:schemeClr val="dk1">
                <a:tint val="42000"/>
                <a:satMod val="255000"/>
              </a:schemeClr>
            </a:gs>
            <a:gs pos="97000">
              <a:schemeClr val="dk1">
                <a:tint val="53000"/>
                <a:satMod val="260000"/>
              </a:schemeClr>
            </a:gs>
            <a:gs pos="100000">
              <a:schemeClr val="dk1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dk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kern="1200"/>
        </a:p>
      </dsp:txBody>
      <dsp:txXfrm rot="10800000">
        <a:off x="2610259" y="3426230"/>
        <a:ext cx="875480" cy="220965"/>
      </dsp:txXfrm>
    </dsp:sp>
    <dsp:sp modelId="{74459303-9910-4A27-B510-EB6DA3D1D1C6}">
      <dsp:nvSpPr>
        <dsp:cNvPr id="0" name=""/>
        <dsp:cNvSpPr/>
      </dsp:nvSpPr>
      <dsp:spPr>
        <a:xfrm>
          <a:off x="258291" y="3010605"/>
          <a:ext cx="2104429" cy="105221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35000"/>
                <a:satMod val="253000"/>
              </a:schemeClr>
            </a:gs>
            <a:gs pos="50000">
              <a:schemeClr val="accent1">
                <a:tint val="42000"/>
                <a:satMod val="255000"/>
              </a:schemeClr>
            </a:gs>
            <a:gs pos="97000">
              <a:schemeClr val="accent1">
                <a:tint val="53000"/>
                <a:satMod val="260000"/>
              </a:schemeClr>
            </a:gs>
            <a:gs pos="100000">
              <a:schemeClr val="accent1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zvýšené sebehodnocení</a:t>
          </a:r>
          <a:endParaRPr lang="cs-CZ" sz="2400" kern="1200" dirty="0"/>
        </a:p>
      </dsp:txBody>
      <dsp:txXfrm>
        <a:off x="289109" y="3041423"/>
        <a:ext cx="2042793" cy="990578"/>
      </dsp:txXfrm>
    </dsp:sp>
    <dsp:sp modelId="{3D0D00B6-A596-4567-A0F2-6BFE56741791}">
      <dsp:nvSpPr>
        <dsp:cNvPr id="0" name=""/>
        <dsp:cNvSpPr/>
      </dsp:nvSpPr>
      <dsp:spPr>
        <a:xfrm rot="18000000">
          <a:off x="1631030" y="1847862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35000"/>
                <a:satMod val="253000"/>
              </a:schemeClr>
            </a:gs>
            <a:gs pos="50000">
              <a:schemeClr val="dk1">
                <a:tint val="42000"/>
                <a:satMod val="255000"/>
              </a:schemeClr>
            </a:gs>
            <a:gs pos="97000">
              <a:schemeClr val="dk1">
                <a:tint val="53000"/>
                <a:satMod val="260000"/>
              </a:schemeClr>
            </a:gs>
            <a:gs pos="100000">
              <a:schemeClr val="dk1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dk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kern="1200"/>
        </a:p>
      </dsp:txBody>
      <dsp:txXfrm>
        <a:off x="1741513" y="1921517"/>
        <a:ext cx="875480" cy="2209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48564-3717-4FE3-AF07-898DF1446713}" type="datetimeFigureOut">
              <a:rPr lang="cs-CZ" smtClean="0"/>
              <a:pPr/>
              <a:t>17. 6. 2017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1CA19-3147-485A-86A9-F41AE768C7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2994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Colin_Firth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s.wikipedia.org/wiki/Lionel_Logue" TargetMode="External"/><Relationship Id="rId5" Type="http://schemas.openxmlformats.org/officeDocument/2006/relationships/hyperlink" Target="https://cs.wikipedia.org/wiki/Geoffrey_Rush" TargetMode="External"/><Relationship Id="rId4" Type="http://schemas.openxmlformats.org/officeDocument/2006/relationships/hyperlink" Target="https://cs.wikipedia.org/wiki/Ji%C5%99%C3%AD_VI.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1CA19-3147-485A-86A9-F41AE768C723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5941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Colin Firth"/>
              </a:rPr>
              <a:t>Colin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Colin Firth"/>
              </a:rPr>
              <a:t> 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Colin Firth"/>
              </a:rPr>
              <a:t>Firth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– král 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Jiří VI."/>
              </a:rPr>
              <a:t>Jiří VI.</a:t>
            </a:r>
            <a:endParaRPr lang="cs-CZ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Geoffrey Rush"/>
              </a:rPr>
              <a:t>Geoffrey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Geoffrey Rush"/>
              </a:rPr>
              <a:t> 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Geoffrey Rush"/>
              </a:rPr>
              <a:t>Rush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– logoped 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Lionel Logue"/>
              </a:rPr>
              <a:t>Lionel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Lionel Logue"/>
              </a:rPr>
              <a:t> 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Lionel Logue"/>
              </a:rPr>
              <a:t>Logue</a:t>
            </a:r>
            <a:endParaRPr lang="cs-CZ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1CA19-3147-485A-86A9-F41AE768C723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628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Rozdíl</a:t>
            </a:r>
            <a:r>
              <a:rPr lang="cs-CZ" baseline="0" dirty="0" smtClean="0"/>
              <a:t> mezi strachem a úzkostí: konkrétní stimulus, </a:t>
            </a:r>
            <a:r>
              <a:rPr lang="cs-CZ" baseline="0" dirty="0" err="1" smtClean="0"/>
              <a:t>fázický</a:t>
            </a:r>
            <a:r>
              <a:rPr lang="cs-CZ" baseline="0" dirty="0" smtClean="0"/>
              <a:t>, vyšší intenzita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96329-986B-49B8-8380-0A85180BAB54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9613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01D1D-9B7B-42DA-A989-5D89EF93CDE7}" type="slidenum">
              <a:rPr lang="cs-CZ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33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D54BC9-8F86-4505-8E7E-442E1F6203A0}" type="slidenum">
              <a:rPr lang="cs-CZ" smtClean="0"/>
              <a:pPr/>
              <a:t>21</a:t>
            </a:fld>
            <a:endParaRPr lang="cs-CZ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846456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F7F48A-78CD-40B9-B848-F8DAB5BFE918}" type="datetimeFigureOut">
              <a:rPr lang="cs-CZ" smtClean="0"/>
              <a:pPr/>
              <a:t>17. 6. 2017</a:t>
            </a:fld>
            <a:endParaRPr lang="cs-CZ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463B40-E70E-415A-B170-3F398873822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F7F48A-78CD-40B9-B848-F8DAB5BFE918}" type="datetimeFigureOut">
              <a:rPr lang="cs-CZ" smtClean="0"/>
              <a:pPr/>
              <a:t>17. 6. 2017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463B40-E70E-415A-B170-3F398873822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F7F48A-78CD-40B9-B848-F8DAB5BFE918}" type="datetimeFigureOut">
              <a:rPr lang="cs-CZ" smtClean="0"/>
              <a:pPr/>
              <a:t>17. 6. 2017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463B40-E70E-415A-B170-3F398873822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C948F3A-5227-4EE1-878C-4A8A37D26B2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224381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F7F48A-78CD-40B9-B848-F8DAB5BFE918}" type="datetimeFigureOut">
              <a:rPr lang="cs-CZ" smtClean="0"/>
              <a:pPr/>
              <a:t>17. 6. 2017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463B40-E70E-415A-B170-3F398873822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F7F48A-78CD-40B9-B848-F8DAB5BFE918}" type="datetimeFigureOut">
              <a:rPr lang="cs-CZ" smtClean="0"/>
              <a:pPr/>
              <a:t>17. 6. 2017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463B40-E70E-415A-B170-3F398873822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F7F48A-78CD-40B9-B848-F8DAB5BFE918}" type="datetimeFigureOut">
              <a:rPr lang="cs-CZ" smtClean="0"/>
              <a:pPr/>
              <a:t>17. 6. 2017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463B40-E70E-415A-B170-3F398873822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F7F48A-78CD-40B9-B848-F8DAB5BFE918}" type="datetimeFigureOut">
              <a:rPr lang="cs-CZ" smtClean="0"/>
              <a:pPr/>
              <a:t>17. 6. 2017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463B40-E70E-415A-B170-3F398873822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F7F48A-78CD-40B9-B848-F8DAB5BFE918}" type="datetimeFigureOut">
              <a:rPr lang="cs-CZ" smtClean="0"/>
              <a:pPr/>
              <a:t>17. 6. 2017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463B40-E70E-415A-B170-3F398873822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F7F48A-78CD-40B9-B848-F8DAB5BFE918}" type="datetimeFigureOut">
              <a:rPr lang="cs-CZ" smtClean="0"/>
              <a:pPr/>
              <a:t>17. 6. 2017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463B40-E70E-415A-B170-3F398873822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F7F48A-78CD-40B9-B848-F8DAB5BFE918}" type="datetimeFigureOut">
              <a:rPr lang="cs-CZ" smtClean="0"/>
              <a:pPr/>
              <a:t>17. 6. 2017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463B40-E70E-415A-B170-3F398873822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F7F48A-78CD-40B9-B848-F8DAB5BFE918}" type="datetimeFigureOut">
              <a:rPr lang="cs-CZ" smtClean="0"/>
              <a:pPr/>
              <a:t>17. 6. 2017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463B40-E70E-415A-B170-3F398873822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0F7F48A-78CD-40B9-B848-F8DAB5BFE918}" type="datetimeFigureOut">
              <a:rPr lang="cs-CZ" smtClean="0"/>
              <a:pPr/>
              <a:t>17. 6. 2017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0463B40-E70E-415A-B170-3F398873822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image" Target="../media/image1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03648" y="1052736"/>
            <a:ext cx="7406640" cy="1368152"/>
          </a:xfrm>
        </p:spPr>
        <p:txBody>
          <a:bodyPr>
            <a:normAutofit fontScale="90000"/>
          </a:bodyPr>
          <a:lstStyle/>
          <a:p>
            <a:r>
              <a:rPr lang="cs-CZ" sz="6000" dirty="0" smtClean="0"/>
              <a:t>Koktavost </a:t>
            </a: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 smtClean="0"/>
              <a:t>z pohledu psychiatrie a psychoterapie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32560" y="4700736"/>
            <a:ext cx="7406640" cy="1752600"/>
          </a:xfrm>
        </p:spPr>
        <p:txBody>
          <a:bodyPr>
            <a:normAutofit/>
          </a:bodyPr>
          <a:lstStyle/>
          <a:p>
            <a:pPr marL="365760" lvl="0" indent="-283464">
              <a:defRPr/>
            </a:pPr>
            <a:r>
              <a:rPr lang="cs-CZ" sz="2400" dirty="0"/>
              <a:t>MUDr. Michal Raszka, PhD.</a:t>
            </a:r>
          </a:p>
          <a:p>
            <a:pPr marL="365760" lvl="0" indent="-283464">
              <a:defRPr/>
            </a:pPr>
            <a:endParaRPr lang="cs-CZ" sz="2400" dirty="0" smtClean="0"/>
          </a:p>
          <a:p>
            <a:pPr marL="365760" lvl="0" indent="-283464">
              <a:defRPr/>
            </a:pPr>
            <a:r>
              <a:rPr lang="cs-CZ" sz="2400" dirty="0" smtClean="0"/>
              <a:t>CNS-CENTRUM TŘINEC, s.r.o. </a:t>
            </a:r>
          </a:p>
          <a:p>
            <a:endParaRPr lang="cs-CZ" dirty="0"/>
          </a:p>
        </p:txBody>
      </p:sp>
      <p:pic>
        <p:nvPicPr>
          <p:cNvPr id="5" name="Picture 2" descr="LOGO C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31750"/>
            <a:ext cx="15128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3995936" y="6516052"/>
            <a:ext cx="5184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17.6.2017,  2. klinicko-logopedické sympózium, Praha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768138"/>
            <a:ext cx="7128792" cy="1425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498080" cy="1143000"/>
          </a:xfrm>
        </p:spPr>
        <p:txBody>
          <a:bodyPr/>
          <a:lstStyle/>
          <a:p>
            <a:r>
              <a:rPr lang="cs-CZ" dirty="0" smtClean="0"/>
              <a:t>Psychofarmaka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1940768"/>
            <a:ext cx="8028384" cy="4800600"/>
          </a:xfrm>
        </p:spPr>
        <p:txBody>
          <a:bodyPr>
            <a:normAutofit/>
          </a:bodyPr>
          <a:lstStyle/>
          <a:p>
            <a:r>
              <a:rPr lang="cs-CZ" sz="2800" dirty="0"/>
              <a:t>c</a:t>
            </a:r>
            <a:r>
              <a:rPr lang="cs-CZ" sz="2800" dirty="0" smtClean="0"/>
              <a:t>elkově nedostatek studií</a:t>
            </a:r>
          </a:p>
          <a:p>
            <a:pPr marL="82296" indent="0">
              <a:buNone/>
            </a:pPr>
            <a:endParaRPr lang="cs-CZ" sz="2800" dirty="0" smtClean="0"/>
          </a:p>
          <a:p>
            <a:r>
              <a:rPr lang="cs-CZ" sz="2800" dirty="0" smtClean="0"/>
              <a:t>antipsychotika – </a:t>
            </a:r>
            <a:r>
              <a:rPr lang="cs-CZ" sz="2800" dirty="0" err="1" smtClean="0"/>
              <a:t>haloperidol</a:t>
            </a:r>
            <a:r>
              <a:rPr lang="cs-CZ" sz="2800" dirty="0" smtClean="0"/>
              <a:t>, </a:t>
            </a:r>
            <a:r>
              <a:rPr lang="cs-CZ" sz="2800" dirty="0" err="1" smtClean="0"/>
              <a:t>olanzapin</a:t>
            </a:r>
            <a:endParaRPr lang="cs-CZ" sz="2800" dirty="0" smtClean="0"/>
          </a:p>
          <a:p>
            <a:pPr lvl="1"/>
            <a:r>
              <a:rPr lang="cs-CZ" sz="2400" dirty="0" smtClean="0"/>
              <a:t>efektivní, ale </a:t>
            </a:r>
            <a:r>
              <a:rPr lang="cs-CZ" sz="2400" dirty="0" err="1" smtClean="0"/>
              <a:t>n.ú</a:t>
            </a:r>
            <a:r>
              <a:rPr lang="cs-CZ" sz="2400" dirty="0" smtClean="0"/>
              <a:t>. (útlum, přibírání na váze)</a:t>
            </a:r>
          </a:p>
          <a:p>
            <a:pPr lvl="1"/>
            <a:endParaRPr lang="cs-CZ" sz="2400" dirty="0" smtClean="0"/>
          </a:p>
          <a:p>
            <a:r>
              <a:rPr lang="cs-CZ" sz="2800" dirty="0" err="1" smtClean="0"/>
              <a:t>formoterol</a:t>
            </a:r>
            <a:r>
              <a:rPr lang="cs-CZ" sz="2800" dirty="0" smtClean="0"/>
              <a:t> - lék na astma </a:t>
            </a:r>
            <a:r>
              <a:rPr lang="cs-CZ" sz="2400" dirty="0"/>
              <a:t>(Pešák 2004</a:t>
            </a:r>
            <a:r>
              <a:rPr lang="cs-CZ" sz="2400" dirty="0" smtClean="0"/>
              <a:t>)</a:t>
            </a:r>
          </a:p>
          <a:p>
            <a:endParaRPr lang="cs-CZ" sz="2400" dirty="0"/>
          </a:p>
          <a:p>
            <a:r>
              <a:rPr lang="cs-CZ" sz="2800" dirty="0" err="1"/>
              <a:t>p</a:t>
            </a:r>
            <a:r>
              <a:rPr lang="cs-CZ" sz="2800" dirty="0" err="1" smtClean="0"/>
              <a:t>agoclone</a:t>
            </a:r>
            <a:r>
              <a:rPr lang="cs-CZ" sz="2800" dirty="0" smtClean="0"/>
              <a:t> – GABA A antagonista</a:t>
            </a:r>
          </a:p>
          <a:p>
            <a:pPr lvl="1"/>
            <a:r>
              <a:rPr lang="cs-CZ" sz="2400" dirty="0" smtClean="0"/>
              <a:t>neosvědčil se u 300 subjektů </a:t>
            </a:r>
            <a:r>
              <a:rPr lang="cs-CZ" sz="2400" dirty="0"/>
              <a:t>(</a:t>
            </a:r>
            <a:r>
              <a:rPr lang="cs-CZ" sz="2400" dirty="0" err="1"/>
              <a:t>Maguire</a:t>
            </a:r>
            <a:r>
              <a:rPr lang="cs-CZ" sz="2400" dirty="0"/>
              <a:t> et al. 2010)</a:t>
            </a:r>
            <a:r>
              <a:rPr lang="cs-CZ" sz="2400" dirty="0" smtClean="0"/>
              <a:t> </a:t>
            </a:r>
            <a:endParaRPr lang="cs-CZ" sz="2400" dirty="0"/>
          </a:p>
        </p:txBody>
      </p:sp>
      <p:pic>
        <p:nvPicPr>
          <p:cNvPr id="4" name="Picture 2" descr="LOGO C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188" y="31750"/>
            <a:ext cx="15128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60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5040560" cy="1143000"/>
          </a:xfrm>
        </p:spPr>
        <p:txBody>
          <a:bodyPr>
            <a:normAutofit/>
          </a:bodyPr>
          <a:lstStyle/>
          <a:p>
            <a:r>
              <a:rPr lang="cs-CZ" sz="5400" dirty="0" smtClean="0"/>
              <a:t>Co je to úzkost</a:t>
            </a:r>
            <a:endParaRPr lang="cs-CZ" sz="54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680" y="1628800"/>
            <a:ext cx="4800600" cy="4800600"/>
          </a:xfrm>
        </p:spPr>
      </p:pic>
      <p:pic>
        <p:nvPicPr>
          <p:cNvPr id="5" name="Picture 2" descr="LOGO C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31750"/>
            <a:ext cx="15128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336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92213" y="0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dirty="0" smtClean="0">
                <a:solidFill>
                  <a:schemeClr val="tx2">
                    <a:satMod val="130000"/>
                  </a:schemeClr>
                </a:solidFill>
              </a:rPr>
              <a:t>Funkce úzkosti </a:t>
            </a:r>
            <a:r>
              <a:rPr lang="cs-CZ" sz="3600" dirty="0" smtClean="0"/>
              <a:t>= jde  o přežití…</a:t>
            </a:r>
            <a:endParaRPr lang="cs-CZ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043609" y="1579563"/>
            <a:ext cx="7848872" cy="5017789"/>
          </a:xfrm>
        </p:spPr>
        <p:txBody>
          <a:bodyPr>
            <a:normAutofit fontScale="92500" lnSpcReduction="10000"/>
          </a:bodyPr>
          <a:lstStyle/>
          <a:p>
            <a:pPr marL="0" indent="-457200" eaLnBrk="1" hangingPunct="1">
              <a:lnSpc>
                <a:spcPct val="80000"/>
              </a:lnSpc>
              <a:spcBef>
                <a:spcPct val="0"/>
              </a:spcBef>
              <a:buClrTx/>
              <a:buFont typeface="Wingdings 2" panose="05020102010507070707" pitchFamily="18" charset="2"/>
              <a:buNone/>
            </a:pPr>
            <a:endParaRPr lang="cs-CZ" sz="2800" dirty="0" smtClean="0"/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ClrTx/>
              <a:buNone/>
            </a:pPr>
            <a:r>
              <a:rPr lang="cs-CZ" sz="2800" dirty="0" smtClean="0"/>
              <a:t>  Adaptační role ve fylogenezi:</a:t>
            </a:r>
          </a:p>
          <a:p>
            <a:pPr marL="0" indent="-457200" eaLnBrk="1" hangingPunct="1">
              <a:lnSpc>
                <a:spcPct val="80000"/>
              </a:lnSpc>
              <a:spcBef>
                <a:spcPct val="0"/>
              </a:spcBef>
              <a:buClrTx/>
              <a:buFont typeface="Wingdings 2" panose="05020102010507070707" pitchFamily="18" charset="2"/>
              <a:buNone/>
            </a:pPr>
            <a:r>
              <a:rPr lang="cs-CZ" sz="2800" dirty="0" smtClean="0"/>
              <a:t>     </a:t>
            </a:r>
          </a:p>
          <a:p>
            <a:pPr marL="0" indent="-457200" eaLnBrk="1" hangingPunct="1">
              <a:lnSpc>
                <a:spcPct val="80000"/>
              </a:lnSpc>
              <a:spcBef>
                <a:spcPct val="0"/>
              </a:spcBef>
              <a:buClrTx/>
              <a:buFont typeface="Wingdings 2" panose="05020102010507070707" pitchFamily="18" charset="2"/>
              <a:buNone/>
            </a:pPr>
            <a:r>
              <a:rPr lang="cs-CZ" sz="2800" dirty="0" smtClean="0"/>
              <a:t>     - ochrana před opakovaným setkáním s nebezpečím</a:t>
            </a:r>
          </a:p>
          <a:p>
            <a:pPr marL="0" indent="-457200" eaLnBrk="1" hangingPunct="1">
              <a:lnSpc>
                <a:spcPct val="80000"/>
              </a:lnSpc>
              <a:spcBef>
                <a:spcPct val="0"/>
              </a:spcBef>
              <a:buClrTx/>
              <a:buFont typeface="Wingdings 2" panose="05020102010507070707" pitchFamily="18" charset="2"/>
              <a:buNone/>
            </a:pPr>
            <a:endParaRPr lang="cs-CZ" sz="2800" dirty="0" smtClean="0"/>
          </a:p>
          <a:p>
            <a:pPr marL="0" indent="-457200" eaLnBrk="1" hangingPunct="1">
              <a:lnSpc>
                <a:spcPct val="80000"/>
              </a:lnSpc>
              <a:spcBef>
                <a:spcPct val="0"/>
              </a:spcBef>
              <a:buClrTx/>
              <a:buFont typeface="Wingdings 2" panose="05020102010507070707" pitchFamily="18" charset="2"/>
              <a:buNone/>
            </a:pPr>
            <a:r>
              <a:rPr lang="cs-CZ" sz="2800" dirty="0"/>
              <a:t> </a:t>
            </a:r>
            <a:r>
              <a:rPr lang="cs-CZ" sz="2800" dirty="0" smtClean="0"/>
              <a:t>    - </a:t>
            </a:r>
            <a:r>
              <a:rPr lang="cs-CZ" sz="2800" b="1" dirty="0" smtClean="0"/>
              <a:t>přípravná</a:t>
            </a:r>
            <a:r>
              <a:rPr lang="cs-CZ" sz="2800" dirty="0" smtClean="0"/>
              <a:t> fáze pro reakci útok nebo útěk</a:t>
            </a:r>
          </a:p>
          <a:p>
            <a:pPr marL="0" indent="-457200" eaLnBrk="1" hangingPunct="1">
              <a:lnSpc>
                <a:spcPct val="80000"/>
              </a:lnSpc>
              <a:spcBef>
                <a:spcPct val="0"/>
              </a:spcBef>
              <a:buClrTx/>
              <a:buFont typeface="Wingdings 2" panose="05020102010507070707" pitchFamily="18" charset="2"/>
              <a:buNone/>
            </a:pPr>
            <a:endParaRPr lang="cs-CZ" sz="2800" dirty="0"/>
          </a:p>
          <a:p>
            <a:pPr marL="0" indent="-457200" eaLnBrk="1" hangingPunct="1">
              <a:lnSpc>
                <a:spcPct val="80000"/>
              </a:lnSpc>
              <a:spcBef>
                <a:spcPct val="0"/>
              </a:spcBef>
              <a:buClrTx/>
              <a:buFont typeface="Wingdings 2" panose="05020102010507070707" pitchFamily="18" charset="2"/>
              <a:buNone/>
            </a:pPr>
            <a:r>
              <a:rPr lang="cs-CZ" sz="2800" dirty="0" smtClean="0"/>
              <a:t>     - rychlejší reakce na skutečnou hrozbu</a:t>
            </a:r>
          </a:p>
          <a:p>
            <a:pPr marL="0" indent="-457200" eaLnBrk="1" hangingPunct="1">
              <a:lnSpc>
                <a:spcPct val="80000"/>
              </a:lnSpc>
              <a:spcBef>
                <a:spcPct val="0"/>
              </a:spcBef>
              <a:buClrTx/>
              <a:buFont typeface="Wingdings 2" panose="05020102010507070707" pitchFamily="18" charset="2"/>
              <a:buNone/>
            </a:pPr>
            <a:endParaRPr lang="cs-CZ" sz="2800" dirty="0" smtClean="0"/>
          </a:p>
          <a:p>
            <a:pPr marL="0" indent="-457200" eaLnBrk="1" hangingPunct="1">
              <a:lnSpc>
                <a:spcPct val="80000"/>
              </a:lnSpc>
              <a:spcBef>
                <a:spcPct val="0"/>
              </a:spcBef>
              <a:buClrTx/>
              <a:buFont typeface="Wingdings 2" panose="05020102010507070707" pitchFamily="18" charset="2"/>
              <a:buNone/>
            </a:pPr>
            <a:endParaRPr lang="cs-CZ" sz="2800" dirty="0"/>
          </a:p>
          <a:p>
            <a:pPr marL="0" indent="-457200" eaLnBrk="1" hangingPunct="1">
              <a:lnSpc>
                <a:spcPct val="80000"/>
              </a:lnSpc>
              <a:spcBef>
                <a:spcPct val="0"/>
              </a:spcBef>
              <a:buClrTx/>
              <a:buFont typeface="Wingdings 2" panose="05020102010507070707" pitchFamily="18" charset="2"/>
              <a:buNone/>
            </a:pPr>
            <a:r>
              <a:rPr lang="cs-CZ" sz="2800" dirty="0" smtClean="0"/>
              <a:t>                       </a:t>
            </a:r>
          </a:p>
          <a:p>
            <a:pPr marL="0" indent="-457200" eaLnBrk="1" hangingPunct="1">
              <a:lnSpc>
                <a:spcPct val="80000"/>
              </a:lnSpc>
              <a:spcBef>
                <a:spcPct val="0"/>
              </a:spcBef>
              <a:buClrTx/>
              <a:buFont typeface="Wingdings 2" panose="05020102010507070707" pitchFamily="18" charset="2"/>
              <a:buNone/>
            </a:pPr>
            <a:endParaRPr lang="cs-CZ" sz="2800" dirty="0"/>
          </a:p>
          <a:p>
            <a:pPr marL="0" indent="-457200" eaLnBrk="1" hangingPunct="1">
              <a:lnSpc>
                <a:spcPct val="80000"/>
              </a:lnSpc>
              <a:spcBef>
                <a:spcPct val="0"/>
              </a:spcBef>
              <a:buClrTx/>
              <a:buFont typeface="Wingdings 2" panose="05020102010507070707" pitchFamily="18" charset="2"/>
              <a:buNone/>
            </a:pPr>
            <a:endParaRPr lang="cs-CZ" sz="2800" dirty="0" smtClean="0"/>
          </a:p>
          <a:p>
            <a:pPr marL="0" indent="-457200" eaLnBrk="1" hangingPunct="1">
              <a:lnSpc>
                <a:spcPct val="80000"/>
              </a:lnSpc>
              <a:spcBef>
                <a:spcPct val="0"/>
              </a:spcBef>
              <a:buClrTx/>
              <a:buFont typeface="Wingdings 2" panose="05020102010507070707" pitchFamily="18" charset="2"/>
              <a:buNone/>
            </a:pPr>
            <a:r>
              <a:rPr lang="cs-CZ" sz="2800" dirty="0"/>
              <a:t> </a:t>
            </a:r>
            <a:r>
              <a:rPr lang="cs-CZ" sz="2800" dirty="0" smtClean="0"/>
              <a:t>                       </a:t>
            </a:r>
            <a:r>
              <a:rPr lang="cs-CZ" sz="4800" dirty="0" smtClean="0">
                <a:solidFill>
                  <a:srgbClr val="FF0000"/>
                </a:solidFill>
              </a:rPr>
              <a:t>PŘEŽIJU (?/!)</a:t>
            </a:r>
          </a:p>
          <a:p>
            <a:pPr marL="0" indent="-457200" eaLnBrk="1" hangingPunct="1">
              <a:lnSpc>
                <a:spcPct val="80000"/>
              </a:lnSpc>
              <a:spcBef>
                <a:spcPct val="0"/>
              </a:spcBef>
              <a:buClrTx/>
              <a:buFont typeface="Wingdings 2" panose="05020102010507070707" pitchFamily="18" charset="2"/>
              <a:buNone/>
            </a:pPr>
            <a:endParaRPr lang="cs-CZ" sz="2800" dirty="0" smtClean="0"/>
          </a:p>
          <a:p>
            <a:pPr marL="0" indent="-457200" eaLnBrk="1" hangingPunct="1">
              <a:lnSpc>
                <a:spcPct val="80000"/>
              </a:lnSpc>
              <a:spcBef>
                <a:spcPct val="0"/>
              </a:spcBef>
              <a:buClrTx/>
              <a:buFont typeface="Wingdings 2" panose="05020102010507070707" pitchFamily="18" charset="2"/>
              <a:buNone/>
            </a:pPr>
            <a:r>
              <a:rPr lang="cs-CZ" sz="2400" dirty="0" smtClean="0"/>
              <a:t>    </a:t>
            </a:r>
          </a:p>
          <a:p>
            <a:pPr marL="0" indent="-457200" eaLnBrk="1" hangingPunct="1">
              <a:lnSpc>
                <a:spcPct val="80000"/>
              </a:lnSpc>
              <a:spcBef>
                <a:spcPct val="0"/>
              </a:spcBef>
              <a:buClrTx/>
              <a:buFont typeface="Wingdings 2" panose="05020102010507070707" pitchFamily="18" charset="2"/>
              <a:buNone/>
            </a:pPr>
            <a:r>
              <a:rPr lang="cs-CZ" sz="2400" dirty="0" smtClean="0"/>
              <a:t>            </a:t>
            </a:r>
            <a:endParaRPr lang="cs-CZ" sz="2800" dirty="0" smtClean="0"/>
          </a:p>
        </p:txBody>
      </p:sp>
      <p:pic>
        <p:nvPicPr>
          <p:cNvPr id="9" name="Picture 2" descr="LOGO C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31750"/>
            <a:ext cx="15128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2267744" y="5949280"/>
            <a:ext cx="1728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fyzicky</a:t>
            </a:r>
            <a:endParaRPr lang="cs-CZ" sz="4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292080" y="5949280"/>
            <a:ext cx="2088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sociálně</a:t>
            </a:r>
            <a:endParaRPr lang="cs-CZ" sz="4400" dirty="0"/>
          </a:p>
        </p:txBody>
      </p:sp>
      <p:cxnSp>
        <p:nvCxnSpPr>
          <p:cNvPr id="5" name="Přímá spojnice se šipkou 4"/>
          <p:cNvCxnSpPr>
            <a:stCxn id="3" idx="3"/>
            <a:endCxn id="7" idx="1"/>
          </p:cNvCxnSpPr>
          <p:nvPr/>
        </p:nvCxnSpPr>
        <p:spPr>
          <a:xfrm>
            <a:off x="3995936" y="6334001"/>
            <a:ext cx="1296144" cy="0"/>
          </a:xfrm>
          <a:prstGeom prst="straightConnector1">
            <a:avLst/>
          </a:prstGeom>
          <a:ln w="22225">
            <a:solidFill>
              <a:schemeClr val="bg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3079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310952" y="274638"/>
            <a:ext cx="5853336" cy="92211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dirty="0" smtClean="0">
                <a:solidFill>
                  <a:schemeClr val="tx2">
                    <a:satMod val="130000"/>
                  </a:schemeClr>
                </a:solidFill>
              </a:rPr>
              <a:t>Psychické projevy</a:t>
            </a:r>
            <a:endParaRPr lang="cs-CZ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331640" y="1556792"/>
            <a:ext cx="7056784" cy="4525963"/>
          </a:xfrm>
        </p:spPr>
        <p:txBody>
          <a:bodyPr>
            <a:normAutofit lnSpcReduction="10000"/>
          </a:bodyPr>
          <a:lstStyle/>
          <a:p>
            <a:r>
              <a:rPr lang="cs-CZ" sz="2800" dirty="0"/>
              <a:t>pocity ohrožení, obavy</a:t>
            </a:r>
          </a:p>
          <a:p>
            <a:r>
              <a:rPr lang="cs-CZ" sz="2800" dirty="0"/>
              <a:t>katastrofické myšlenky</a:t>
            </a:r>
          </a:p>
          <a:p>
            <a:r>
              <a:rPr lang="cs-CZ" sz="2800" dirty="0"/>
              <a:t>obtíže s koncentrací</a:t>
            </a:r>
          </a:p>
          <a:p>
            <a:r>
              <a:rPr lang="cs-CZ" sz="2800" dirty="0"/>
              <a:t>podrážděnost</a:t>
            </a:r>
          </a:p>
          <a:p>
            <a:r>
              <a:rPr lang="cs-CZ" sz="2800" dirty="0"/>
              <a:t>nadměrná bdělost a ostražitost</a:t>
            </a:r>
          </a:p>
          <a:p>
            <a:r>
              <a:rPr lang="cs-CZ" sz="2800" dirty="0"/>
              <a:t>nespavost</a:t>
            </a:r>
          </a:p>
          <a:p>
            <a:r>
              <a:rPr lang="cs-CZ" sz="2800" dirty="0"/>
              <a:t>neschopnost odpočívat</a:t>
            </a:r>
          </a:p>
          <a:p>
            <a:r>
              <a:rPr lang="cs-CZ" sz="2800" dirty="0"/>
              <a:t>pocit vnitřního chvění</a:t>
            </a:r>
          </a:p>
          <a:p>
            <a:r>
              <a:rPr lang="cs-CZ" sz="2800" dirty="0"/>
              <a:t>pocity odcizení, neskutečna sebe a okolí</a:t>
            </a:r>
          </a:p>
          <a:p>
            <a:pPr lvl="0">
              <a:buClrTx/>
              <a:buFont typeface="Arial" pitchFamily="34" charset="0"/>
              <a:buChar char="•"/>
            </a:pPr>
            <a:endParaRPr lang="cs-CZ" sz="2400" dirty="0" smtClean="0"/>
          </a:p>
          <a:p>
            <a:pPr>
              <a:buClrTx/>
              <a:buFont typeface="Arial" pitchFamily="34" charset="0"/>
              <a:buChar char="•"/>
            </a:pPr>
            <a:endParaRPr lang="en-US" sz="2400" dirty="0" smtClean="0"/>
          </a:p>
          <a:p>
            <a:pPr>
              <a:buClrTx/>
              <a:buFont typeface="Arial" pitchFamily="34" charset="0"/>
              <a:buChar char="•"/>
            </a:pPr>
            <a:endParaRPr lang="cs-CZ" sz="2400" dirty="0"/>
          </a:p>
        </p:txBody>
      </p:sp>
      <p:pic>
        <p:nvPicPr>
          <p:cNvPr id="4" name="Picture 2" descr="LOGO C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188" y="31750"/>
            <a:ext cx="15128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6698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6013"/>
            <a:ext cx="7918450" cy="5746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dirty="0" smtClean="0">
                <a:solidFill>
                  <a:schemeClr val="tx2">
                    <a:satMod val="130000"/>
                  </a:schemeClr>
                </a:solidFill>
              </a:rPr>
              <a:t>Tělesné </a:t>
            </a:r>
            <a:r>
              <a:rPr lang="cs-CZ" sz="3600" dirty="0">
                <a:solidFill>
                  <a:schemeClr val="tx2">
                    <a:satMod val="130000"/>
                  </a:schemeClr>
                </a:solidFill>
              </a:rPr>
              <a:t>projevy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620688"/>
            <a:ext cx="8136904" cy="4608512"/>
          </a:xfrm>
        </p:spPr>
        <p:txBody>
          <a:bodyPr>
            <a:noAutofit/>
          </a:bodyPr>
          <a:lstStyle/>
          <a:p>
            <a:r>
              <a:rPr lang="cs-CZ" sz="2400" dirty="0">
                <a:sym typeface="Monotype Sorts" pitchFamily="2" charset="2"/>
              </a:rPr>
              <a:t>napětí ve svalech</a:t>
            </a:r>
          </a:p>
          <a:p>
            <a:r>
              <a:rPr lang="cs-CZ" sz="2400" dirty="0">
                <a:sym typeface="Monotype Sorts" pitchFamily="2" charset="2"/>
              </a:rPr>
              <a:t>zkrácení dechu, zrychlené dýchání, pocity nedostatku dechu</a:t>
            </a:r>
          </a:p>
          <a:p>
            <a:r>
              <a:rPr lang="cs-CZ" sz="2400" dirty="0">
                <a:sym typeface="Monotype Sorts" pitchFamily="2" charset="2"/>
              </a:rPr>
              <a:t>bolesti v zádech, hlavy, ve svalech, svírání či tlak na hrudi</a:t>
            </a:r>
          </a:p>
          <a:p>
            <a:r>
              <a:rPr lang="cs-CZ" sz="2400" dirty="0">
                <a:sym typeface="Monotype Sorts" pitchFamily="2" charset="2"/>
              </a:rPr>
              <a:t>třes, cukání, roztřesenost</a:t>
            </a:r>
          </a:p>
          <a:p>
            <a:r>
              <a:rPr lang="cs-CZ" sz="2400" dirty="0">
                <a:sym typeface="Monotype Sorts" pitchFamily="2" charset="2"/>
              </a:rPr>
              <a:t>zvýšená </a:t>
            </a:r>
            <a:r>
              <a:rPr lang="cs-CZ" sz="2400" dirty="0" smtClean="0">
                <a:sym typeface="Monotype Sorts" pitchFamily="2" charset="2"/>
              </a:rPr>
              <a:t>unavitelnost</a:t>
            </a:r>
            <a:endParaRPr lang="cs-CZ" sz="2000" dirty="0">
              <a:sym typeface="Monotype Sorts" pitchFamily="2" charset="2"/>
            </a:endParaRPr>
          </a:p>
          <a:p>
            <a:r>
              <a:rPr lang="cs-CZ" sz="2400" dirty="0">
                <a:sym typeface="Monotype Sorts" pitchFamily="2" charset="2"/>
              </a:rPr>
              <a:t>zvýšená aktivita vegetativního nervového systému:</a:t>
            </a:r>
          </a:p>
          <a:p>
            <a:pPr marL="82296" indent="0">
              <a:buNone/>
            </a:pPr>
            <a:r>
              <a:rPr lang="cs-CZ" sz="2000" dirty="0" smtClean="0">
                <a:sym typeface="Monotype Sorts" pitchFamily="2" charset="2"/>
              </a:rPr>
              <a:t>    b</a:t>
            </a:r>
            <a:r>
              <a:rPr lang="cs-CZ" sz="2000" dirty="0" smtClean="0"/>
              <a:t>ušení </a:t>
            </a:r>
            <a:r>
              <a:rPr lang="cs-CZ" sz="2000" dirty="0"/>
              <a:t>srdce, rychlý tep,  pocení, červenání nebo blednutí, návaly horka, </a:t>
            </a:r>
            <a:r>
              <a:rPr lang="cs-CZ" sz="2000" dirty="0" smtClean="0"/>
              <a:t> </a:t>
            </a:r>
          </a:p>
          <a:p>
            <a:pPr marL="82296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chladu</a:t>
            </a:r>
            <a:r>
              <a:rPr lang="cs-CZ" sz="2000" dirty="0"/>
              <a:t>,  časté močení, průjem nebo zácpa,  nadýmání,  sucho v ústech, </a:t>
            </a:r>
            <a:endParaRPr lang="cs-CZ" sz="2000" dirty="0" smtClean="0"/>
          </a:p>
          <a:p>
            <a:pPr marL="82296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pocity </a:t>
            </a:r>
            <a:r>
              <a:rPr lang="cs-CZ" sz="2000" dirty="0"/>
              <a:t>na </a:t>
            </a:r>
            <a:r>
              <a:rPr lang="cs-CZ" sz="2000" dirty="0" smtClean="0"/>
              <a:t>zvracení</a:t>
            </a:r>
            <a:endParaRPr lang="cs-CZ" sz="2000" dirty="0"/>
          </a:p>
          <a:p>
            <a:r>
              <a:rPr lang="cs-CZ" sz="2400" dirty="0"/>
              <a:t>mravenčení </a:t>
            </a:r>
            <a:r>
              <a:rPr lang="cs-CZ" sz="2400" dirty="0" smtClean="0"/>
              <a:t>v končetinách</a:t>
            </a:r>
            <a:endParaRPr lang="cs-CZ" sz="2400" dirty="0"/>
          </a:p>
          <a:p>
            <a:r>
              <a:rPr lang="cs-CZ" sz="2400" dirty="0"/>
              <a:t>obtíže s polykáním</a:t>
            </a:r>
          </a:p>
          <a:p>
            <a:r>
              <a:rPr lang="cs-CZ" sz="2400" dirty="0"/>
              <a:t>tíže v nohách, neschopnost se pohnout</a:t>
            </a:r>
          </a:p>
          <a:p>
            <a:r>
              <a:rPr lang="cs-CZ" sz="2400" dirty="0"/>
              <a:t>rozmazané vidění</a:t>
            </a:r>
          </a:p>
          <a:p>
            <a:r>
              <a:rPr lang="cs-CZ" sz="2400" dirty="0"/>
              <a:t>závratě, pocity na omdlení</a:t>
            </a:r>
          </a:p>
        </p:txBody>
      </p:sp>
      <p:pic>
        <p:nvPicPr>
          <p:cNvPr id="4" name="Picture 2" descr="LOGO C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31750"/>
            <a:ext cx="15128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512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5178" y="116632"/>
            <a:ext cx="6779270" cy="850106"/>
          </a:xfrm>
        </p:spPr>
        <p:txBody>
          <a:bodyPr>
            <a:normAutofit/>
          </a:bodyPr>
          <a:lstStyle/>
          <a:p>
            <a:r>
              <a:rPr lang="cs-CZ" sz="3600" dirty="0" smtClean="0"/>
              <a:t>Psychoanalytický pohled</a:t>
            </a:r>
            <a:endParaRPr lang="cs-CZ" sz="3600" dirty="0"/>
          </a:p>
        </p:txBody>
      </p:sp>
      <p:pic>
        <p:nvPicPr>
          <p:cNvPr id="7" name="Zástupný symbol pro obsah 6" descr="Úzkost a její smysl_knih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196752"/>
            <a:ext cx="3240360" cy="4764204"/>
          </a:xfrm>
        </p:spPr>
      </p:pic>
      <p:pic>
        <p:nvPicPr>
          <p:cNvPr id="8" name="Obrázek 7" descr="Přehled psychodynamiky_funkce psychických poruch_knih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48404" y="1196752"/>
            <a:ext cx="3356044" cy="482453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5" name="Picture 2" descr="LOGO C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188" y="44624"/>
            <a:ext cx="15128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862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45258" y="-206896"/>
            <a:ext cx="4763046" cy="971600"/>
          </a:xfrm>
        </p:spPr>
        <p:txBody>
          <a:bodyPr>
            <a:normAutofit/>
          </a:bodyPr>
          <a:lstStyle/>
          <a:p>
            <a:r>
              <a:rPr lang="cs-CZ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F40.1 Sociální fobie</a:t>
            </a:r>
            <a:endParaRPr lang="cs-CZ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1033090" y="4077072"/>
            <a:ext cx="7715374" cy="424847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2400" dirty="0"/>
              <a:t>začátek obav s vyhýbáním ve 12-14 let, rozvoj </a:t>
            </a:r>
            <a:r>
              <a:rPr lang="cs-CZ" sz="2400" dirty="0" smtClean="0"/>
              <a:t>v 15 letech</a:t>
            </a:r>
            <a:endParaRPr lang="cs-CZ" sz="2400" dirty="0"/>
          </a:p>
          <a:p>
            <a:pPr>
              <a:lnSpc>
                <a:spcPct val="110000"/>
              </a:lnSpc>
            </a:pPr>
            <a:r>
              <a:rPr lang="cs-CZ" sz="2400" dirty="0"/>
              <a:t>celoživotní prevalence 5-12%</a:t>
            </a:r>
          </a:p>
          <a:p>
            <a:pPr>
              <a:lnSpc>
                <a:spcPct val="110000"/>
              </a:lnSpc>
            </a:pPr>
            <a:r>
              <a:rPr lang="cs-CZ" sz="2400" dirty="0"/>
              <a:t>má tendenci k perzistenci </a:t>
            </a:r>
            <a:r>
              <a:rPr lang="cs-CZ" sz="2400" dirty="0" smtClean="0"/>
              <a:t>– pouze 20-40</a:t>
            </a:r>
            <a:r>
              <a:rPr lang="cs-CZ" sz="2400" dirty="0"/>
              <a:t>% se vyléčí </a:t>
            </a:r>
            <a:r>
              <a:rPr lang="cs-CZ" sz="2400" dirty="0" smtClean="0"/>
              <a:t>                 v </a:t>
            </a:r>
            <a:r>
              <a:rPr lang="cs-CZ" sz="2400" dirty="0"/>
              <a:t>průběhu 20 </a:t>
            </a:r>
            <a:r>
              <a:rPr lang="cs-CZ" sz="2400" dirty="0" smtClean="0"/>
              <a:t>let</a:t>
            </a:r>
          </a:p>
          <a:p>
            <a:pPr>
              <a:lnSpc>
                <a:spcPct val="110000"/>
              </a:lnSpc>
            </a:pPr>
            <a:r>
              <a:rPr lang="cs-CZ" sz="2400" dirty="0"/>
              <a:t>a</a:t>
            </a:r>
            <a:r>
              <a:rPr lang="cs-CZ" sz="2400" dirty="0" smtClean="0"/>
              <a:t>le příznaky slábnou s věkem</a:t>
            </a:r>
          </a:p>
          <a:p>
            <a:pPr>
              <a:lnSpc>
                <a:spcPct val="110000"/>
              </a:lnSpc>
            </a:pPr>
            <a:r>
              <a:rPr lang="cs-CZ" sz="2400" dirty="0" smtClean="0"/>
              <a:t>6 x častěji sebevražda</a:t>
            </a:r>
            <a:endParaRPr lang="cs-CZ" sz="2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548680"/>
            <a:ext cx="3960440" cy="3577598"/>
          </a:xfrm>
          <a:prstGeom prst="rect">
            <a:avLst/>
          </a:prstGeom>
        </p:spPr>
      </p:pic>
      <p:pic>
        <p:nvPicPr>
          <p:cNvPr id="5" name="Picture 2" descr="LOGO C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31750"/>
            <a:ext cx="15128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47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100" y="-171400"/>
            <a:ext cx="7499350" cy="1143000"/>
          </a:xfrm>
        </p:spPr>
        <p:txBody>
          <a:bodyPr>
            <a:normAutofit/>
          </a:bodyPr>
          <a:lstStyle/>
          <a:p>
            <a:r>
              <a:rPr lang="cs-CZ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Příznaky </a:t>
            </a:r>
            <a:r>
              <a:rPr lang="cs-CZ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cs-CZ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ociální fobie</a:t>
            </a:r>
            <a:endParaRPr lang="cs-CZ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5588" y="1224136"/>
            <a:ext cx="7708900" cy="6093296"/>
          </a:xfrm>
        </p:spPr>
        <p:txBody>
          <a:bodyPr>
            <a:noAutofit/>
          </a:bodyPr>
          <a:lstStyle/>
          <a:p>
            <a:r>
              <a:rPr lang="cs-CZ" sz="2800" dirty="0"/>
              <a:t>obavy ze sociálních interakcí, zejména:</a:t>
            </a:r>
          </a:p>
          <a:p>
            <a:pPr marL="576072" lvl="3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cs-CZ" dirty="0"/>
              <a:t>být středem pozornosti</a:t>
            </a:r>
          </a:p>
          <a:p>
            <a:pPr marL="576072" lvl="3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cs-CZ" dirty="0"/>
              <a:t>ze </a:t>
            </a:r>
            <a:r>
              <a:rPr lang="cs-CZ" dirty="0" err="1" smtClean="0"/>
              <a:t>ztrapění</a:t>
            </a:r>
            <a:endParaRPr lang="cs-CZ" sz="2800" dirty="0"/>
          </a:p>
          <a:p>
            <a:r>
              <a:rPr lang="cs-CZ" sz="2800" dirty="0"/>
              <a:t>vyhýbavé </a:t>
            </a:r>
            <a:r>
              <a:rPr lang="cs-CZ" sz="2800" dirty="0" smtClean="0"/>
              <a:t>chování</a:t>
            </a:r>
            <a:endParaRPr lang="cs-CZ" sz="2800" dirty="0"/>
          </a:p>
          <a:p>
            <a:r>
              <a:rPr lang="cs-CZ" sz="2800" dirty="0"/>
              <a:t>je si vědom, že obavy jsou přehnané a </a:t>
            </a:r>
            <a:r>
              <a:rPr lang="cs-CZ" sz="2800" dirty="0" smtClean="0"/>
              <a:t>nesmyslné</a:t>
            </a:r>
            <a:endParaRPr lang="cs-CZ" sz="2800" dirty="0"/>
          </a:p>
          <a:p>
            <a:r>
              <a:rPr lang="cs-CZ" sz="2800" dirty="0"/>
              <a:t>příznaky se omezují na obávané situace </a:t>
            </a:r>
            <a:r>
              <a:rPr lang="cs-CZ" sz="2800" dirty="0" smtClean="0"/>
              <a:t>                 nebo </a:t>
            </a:r>
            <a:r>
              <a:rPr lang="cs-CZ" sz="2800" dirty="0"/>
              <a:t>na jejich očekávání</a:t>
            </a:r>
          </a:p>
          <a:p>
            <a:endParaRPr lang="cs-CZ" sz="2800" dirty="0" smtClean="0"/>
          </a:p>
          <a:p>
            <a:r>
              <a:rPr lang="cs-CZ" sz="2800" dirty="0" smtClean="0"/>
              <a:t>úzkost </a:t>
            </a:r>
            <a:r>
              <a:rPr lang="cs-CZ" sz="2800" dirty="0"/>
              <a:t>+ alespoň jeden z následujících: </a:t>
            </a:r>
          </a:p>
          <a:p>
            <a:r>
              <a:rPr lang="cs-CZ" sz="2800" dirty="0" smtClean="0"/>
              <a:t>červenání</a:t>
            </a:r>
            <a:r>
              <a:rPr lang="cs-CZ" sz="2800" dirty="0"/>
              <a:t>, třes, nucení na močení, strach ze zvracení</a:t>
            </a:r>
          </a:p>
        </p:txBody>
      </p:sp>
      <p:pic>
        <p:nvPicPr>
          <p:cNvPr id="4" name="Picture 2" descr="LOGO C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188" y="31750"/>
            <a:ext cx="15128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22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4820207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LOGO C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31750"/>
            <a:ext cx="15128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7087878" y="6453336"/>
            <a:ext cx="2164642" cy="40466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Font typeface="Wingdings 2"/>
              <a:buNone/>
            </a:pPr>
            <a:r>
              <a:rPr lang="cs-CZ" sz="2000" dirty="0" err="1" smtClean="0"/>
              <a:t>Praško</a:t>
            </a:r>
            <a:r>
              <a:rPr lang="cs-CZ" sz="2000" dirty="0" smtClean="0"/>
              <a:t> et al. 2008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7372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961082" y="153144"/>
            <a:ext cx="7499350" cy="89959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Diagnostický přesah sociální fobie</a:t>
            </a:r>
          </a:p>
        </p:txBody>
      </p:sp>
      <p:sp>
        <p:nvSpPr>
          <p:cNvPr id="118789" name="Oval 5"/>
          <p:cNvSpPr>
            <a:spLocks noChangeArrowheads="1"/>
          </p:cNvSpPr>
          <p:nvPr/>
        </p:nvSpPr>
        <p:spPr bwMode="auto">
          <a:xfrm>
            <a:off x="3682414" y="2268228"/>
            <a:ext cx="3048000" cy="2743200"/>
          </a:xfrm>
          <a:prstGeom prst="ellipse">
            <a:avLst/>
          </a:prstGeom>
          <a:solidFill>
            <a:srgbClr val="1A4109"/>
          </a:solidFill>
          <a:ln w="539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>
              <a:latin typeface="+mn-lt"/>
            </a:endParaRPr>
          </a:p>
        </p:txBody>
      </p:sp>
      <p:sp>
        <p:nvSpPr>
          <p:cNvPr id="118790" name="Oval 6"/>
          <p:cNvSpPr>
            <a:spLocks noChangeArrowheads="1"/>
          </p:cNvSpPr>
          <p:nvPr/>
        </p:nvSpPr>
        <p:spPr bwMode="auto">
          <a:xfrm>
            <a:off x="5130214" y="2268228"/>
            <a:ext cx="2971800" cy="2743200"/>
          </a:xfrm>
          <a:prstGeom prst="ellipse">
            <a:avLst/>
          </a:prstGeom>
          <a:solidFill>
            <a:srgbClr val="8F9E7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>
              <a:latin typeface="+mn-lt"/>
            </a:endParaRPr>
          </a:p>
        </p:txBody>
      </p:sp>
      <p:sp>
        <p:nvSpPr>
          <p:cNvPr id="118791" name="Oval 7"/>
          <p:cNvSpPr>
            <a:spLocks noChangeArrowheads="1"/>
          </p:cNvSpPr>
          <p:nvPr/>
        </p:nvSpPr>
        <p:spPr bwMode="auto">
          <a:xfrm rot="3202657">
            <a:off x="5816014" y="515628"/>
            <a:ext cx="1490663" cy="3624263"/>
          </a:xfrm>
          <a:prstGeom prst="ellipse">
            <a:avLst/>
          </a:prstGeom>
          <a:solidFill>
            <a:srgbClr val="89FFCF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>
              <a:latin typeface="+mn-lt"/>
            </a:endParaRPr>
          </a:p>
        </p:txBody>
      </p:sp>
      <p:sp>
        <p:nvSpPr>
          <p:cNvPr id="118792" name="Oval 8"/>
          <p:cNvSpPr>
            <a:spLocks noChangeArrowheads="1"/>
          </p:cNvSpPr>
          <p:nvPr/>
        </p:nvSpPr>
        <p:spPr bwMode="auto">
          <a:xfrm rot="16827">
            <a:off x="4442827" y="817253"/>
            <a:ext cx="1990725" cy="1981200"/>
          </a:xfrm>
          <a:prstGeom prst="ellipse">
            <a:avLst/>
          </a:prstGeom>
          <a:solidFill>
            <a:srgbClr val="808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>
              <a:latin typeface="+mn-lt"/>
            </a:endParaRPr>
          </a:p>
        </p:txBody>
      </p:sp>
      <p:sp>
        <p:nvSpPr>
          <p:cNvPr id="118793" name="Oval 9"/>
          <p:cNvSpPr>
            <a:spLocks noChangeArrowheads="1"/>
          </p:cNvSpPr>
          <p:nvPr/>
        </p:nvSpPr>
        <p:spPr bwMode="auto">
          <a:xfrm rot="2500331">
            <a:off x="2234614" y="1353828"/>
            <a:ext cx="3276600" cy="1676400"/>
          </a:xfrm>
          <a:prstGeom prst="ellipse">
            <a:avLst/>
          </a:prstGeom>
          <a:solidFill>
            <a:srgbClr val="339966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>
              <a:latin typeface="+mn-lt"/>
            </a:endParaRPr>
          </a:p>
        </p:txBody>
      </p:sp>
      <p:sp>
        <p:nvSpPr>
          <p:cNvPr id="118794" name="Oval 10"/>
          <p:cNvSpPr>
            <a:spLocks noChangeArrowheads="1"/>
          </p:cNvSpPr>
          <p:nvPr/>
        </p:nvSpPr>
        <p:spPr bwMode="auto">
          <a:xfrm rot="946611">
            <a:off x="1015414" y="2192028"/>
            <a:ext cx="3200400" cy="12954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>
              <a:latin typeface="+mn-lt"/>
            </a:endParaRPr>
          </a:p>
        </p:txBody>
      </p:sp>
      <p:sp>
        <p:nvSpPr>
          <p:cNvPr id="118795" name="Oval 11"/>
          <p:cNvSpPr>
            <a:spLocks noChangeArrowheads="1"/>
          </p:cNvSpPr>
          <p:nvPr/>
        </p:nvSpPr>
        <p:spPr bwMode="auto">
          <a:xfrm rot="21391959">
            <a:off x="1545639" y="3335028"/>
            <a:ext cx="3124200" cy="1076325"/>
          </a:xfrm>
          <a:prstGeom prst="ellipse">
            <a:avLst/>
          </a:prstGeom>
          <a:solidFill>
            <a:srgbClr val="009999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>
              <a:latin typeface="+mn-lt"/>
            </a:endParaRPr>
          </a:p>
        </p:txBody>
      </p:sp>
      <p:sp>
        <p:nvSpPr>
          <p:cNvPr id="118796" name="Oval 12"/>
          <p:cNvSpPr>
            <a:spLocks noChangeArrowheads="1"/>
          </p:cNvSpPr>
          <p:nvPr/>
        </p:nvSpPr>
        <p:spPr bwMode="auto">
          <a:xfrm>
            <a:off x="2691814" y="3944628"/>
            <a:ext cx="1752600" cy="1676400"/>
          </a:xfrm>
          <a:prstGeom prst="ellipse">
            <a:avLst/>
          </a:prstGeom>
          <a:solidFill>
            <a:srgbClr val="33CCCC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>
              <a:latin typeface="+mn-lt"/>
            </a:endParaRPr>
          </a:p>
        </p:txBody>
      </p:sp>
      <p:sp>
        <p:nvSpPr>
          <p:cNvPr id="118797" name="Oval 13"/>
          <p:cNvSpPr>
            <a:spLocks noChangeArrowheads="1"/>
          </p:cNvSpPr>
          <p:nvPr/>
        </p:nvSpPr>
        <p:spPr bwMode="auto">
          <a:xfrm rot="664121">
            <a:off x="4063414" y="4478028"/>
            <a:ext cx="1295400" cy="1828800"/>
          </a:xfrm>
          <a:prstGeom prst="ellipse">
            <a:avLst/>
          </a:prstGeom>
          <a:solidFill>
            <a:srgbClr val="BBD3D5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>
              <a:latin typeface="+mn-lt"/>
            </a:endParaRPr>
          </a:p>
        </p:txBody>
      </p:sp>
      <p:sp>
        <p:nvSpPr>
          <p:cNvPr id="118798" name="Oval 14"/>
          <p:cNvSpPr>
            <a:spLocks noChangeArrowheads="1"/>
          </p:cNvSpPr>
          <p:nvPr/>
        </p:nvSpPr>
        <p:spPr bwMode="auto">
          <a:xfrm rot="2714594">
            <a:off x="4907964" y="4635191"/>
            <a:ext cx="2438400" cy="1447800"/>
          </a:xfrm>
          <a:prstGeom prst="ellipse">
            <a:avLst/>
          </a:prstGeom>
          <a:solidFill>
            <a:srgbClr val="B9D3BD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>
              <a:latin typeface="+mn-lt"/>
            </a:endParaRPr>
          </a:p>
        </p:txBody>
      </p:sp>
      <p:sp>
        <p:nvSpPr>
          <p:cNvPr id="118799" name="Text Box 15"/>
          <p:cNvSpPr txBox="1">
            <a:spLocks noChangeArrowheads="1"/>
          </p:cNvSpPr>
          <p:nvPr/>
        </p:nvSpPr>
        <p:spPr bwMode="auto">
          <a:xfrm>
            <a:off x="6578014" y="3258828"/>
            <a:ext cx="18002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sz="2400" b="1">
                <a:solidFill>
                  <a:srgbClr val="6A0000"/>
                </a:solidFill>
                <a:latin typeface="+mn-lt"/>
              </a:rPr>
              <a:t>Vyhýbavá  os. 58 %</a:t>
            </a:r>
            <a:endParaRPr lang="cs-CZ" sz="2400">
              <a:latin typeface="+mn-lt"/>
            </a:endParaRPr>
          </a:p>
        </p:txBody>
      </p:sp>
      <p:sp>
        <p:nvSpPr>
          <p:cNvPr id="118800" name="Text Box 16"/>
          <p:cNvSpPr txBox="1">
            <a:spLocks noChangeArrowheads="1"/>
          </p:cNvSpPr>
          <p:nvPr/>
        </p:nvSpPr>
        <p:spPr bwMode="auto">
          <a:xfrm>
            <a:off x="6349414" y="1430028"/>
            <a:ext cx="1752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sz="2400" b="1">
                <a:solidFill>
                  <a:srgbClr val="6A0000"/>
                </a:solidFill>
                <a:latin typeface="+mn-lt"/>
              </a:rPr>
              <a:t>Jedn.fobie </a:t>
            </a:r>
            <a:br>
              <a:rPr lang="cs-CZ" sz="2400" b="1">
                <a:solidFill>
                  <a:srgbClr val="6A0000"/>
                </a:solidFill>
                <a:latin typeface="+mn-lt"/>
              </a:rPr>
            </a:br>
            <a:r>
              <a:rPr lang="cs-CZ" sz="2400" b="1">
                <a:solidFill>
                  <a:srgbClr val="6A0000"/>
                </a:solidFill>
                <a:latin typeface="+mn-lt"/>
              </a:rPr>
              <a:t>38 %</a:t>
            </a:r>
          </a:p>
        </p:txBody>
      </p:sp>
      <p:sp>
        <p:nvSpPr>
          <p:cNvPr id="118801" name="Text Box 17"/>
          <p:cNvSpPr txBox="1">
            <a:spLocks noChangeArrowheads="1"/>
          </p:cNvSpPr>
          <p:nvPr/>
        </p:nvSpPr>
        <p:spPr bwMode="auto">
          <a:xfrm>
            <a:off x="4596814" y="1049028"/>
            <a:ext cx="1765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sz="2400" b="1">
                <a:solidFill>
                  <a:srgbClr val="6A0000"/>
                </a:solidFill>
                <a:latin typeface="+mn-lt"/>
              </a:rPr>
              <a:t>Dysthymie</a:t>
            </a:r>
            <a:r>
              <a:rPr lang="cs-CZ" sz="2400" b="1">
                <a:latin typeface="+mn-lt"/>
              </a:rPr>
              <a:t/>
            </a:r>
            <a:br>
              <a:rPr lang="cs-CZ" sz="2400" b="1">
                <a:latin typeface="+mn-lt"/>
              </a:rPr>
            </a:br>
            <a:r>
              <a:rPr lang="cs-CZ" sz="2400" b="1">
                <a:solidFill>
                  <a:srgbClr val="560000"/>
                </a:solidFill>
                <a:latin typeface="+mn-lt"/>
              </a:rPr>
              <a:t>    15 %</a:t>
            </a:r>
            <a:endParaRPr lang="cs-CZ" sz="2400">
              <a:latin typeface="+mn-lt"/>
            </a:endParaRPr>
          </a:p>
        </p:txBody>
      </p:sp>
      <p:sp>
        <p:nvSpPr>
          <p:cNvPr id="118802" name="Text Box 18"/>
          <p:cNvSpPr txBox="1">
            <a:spLocks noChangeArrowheads="1"/>
          </p:cNvSpPr>
          <p:nvPr/>
        </p:nvSpPr>
        <p:spPr bwMode="auto">
          <a:xfrm>
            <a:off x="2768014" y="1353828"/>
            <a:ext cx="1676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sz="2400" b="1">
                <a:solidFill>
                  <a:srgbClr val="560000"/>
                </a:solidFill>
                <a:latin typeface="+mn-lt"/>
              </a:rPr>
              <a:t>Deprese </a:t>
            </a:r>
            <a:br>
              <a:rPr lang="cs-CZ" sz="2400" b="1">
                <a:solidFill>
                  <a:srgbClr val="560000"/>
                </a:solidFill>
                <a:latin typeface="+mn-lt"/>
              </a:rPr>
            </a:br>
            <a:r>
              <a:rPr lang="cs-CZ" sz="2400" b="1">
                <a:solidFill>
                  <a:srgbClr val="560000"/>
                </a:solidFill>
                <a:latin typeface="+mn-lt"/>
              </a:rPr>
              <a:t>37 %</a:t>
            </a:r>
            <a:endParaRPr lang="cs-CZ" sz="2400" b="1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18803" name="Text Box 19"/>
          <p:cNvSpPr txBox="1">
            <a:spLocks noChangeArrowheads="1"/>
          </p:cNvSpPr>
          <p:nvPr/>
        </p:nvSpPr>
        <p:spPr bwMode="auto">
          <a:xfrm>
            <a:off x="1320214" y="2385703"/>
            <a:ext cx="2209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sz="2400" b="1">
                <a:solidFill>
                  <a:srgbClr val="6A0000"/>
                </a:solidFill>
                <a:latin typeface="+mn-lt"/>
              </a:rPr>
              <a:t>Panická por.</a:t>
            </a:r>
            <a:br>
              <a:rPr lang="cs-CZ" sz="2400" b="1">
                <a:solidFill>
                  <a:srgbClr val="6A0000"/>
                </a:solidFill>
                <a:latin typeface="+mn-lt"/>
              </a:rPr>
            </a:br>
            <a:r>
              <a:rPr lang="cs-CZ" sz="2400" b="1">
                <a:solidFill>
                  <a:srgbClr val="6A0000"/>
                </a:solidFill>
                <a:latin typeface="+mn-lt"/>
              </a:rPr>
              <a:t>       11 %</a:t>
            </a:r>
          </a:p>
        </p:txBody>
      </p:sp>
      <p:sp>
        <p:nvSpPr>
          <p:cNvPr id="118804" name="Text Box 20"/>
          <p:cNvSpPr txBox="1">
            <a:spLocks noChangeArrowheads="1"/>
          </p:cNvSpPr>
          <p:nvPr/>
        </p:nvSpPr>
        <p:spPr bwMode="auto">
          <a:xfrm>
            <a:off x="1853614" y="3563628"/>
            <a:ext cx="1905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sz="2400" b="1">
                <a:solidFill>
                  <a:srgbClr val="6A0000"/>
                </a:solidFill>
                <a:latin typeface="+mn-lt"/>
              </a:rPr>
              <a:t>Agorafobie 23 %</a:t>
            </a:r>
            <a:endParaRPr lang="cs-CZ" sz="2400">
              <a:latin typeface="+mn-lt"/>
            </a:endParaRPr>
          </a:p>
        </p:txBody>
      </p:sp>
      <p:sp>
        <p:nvSpPr>
          <p:cNvPr id="118805" name="Text Box 21"/>
          <p:cNvSpPr txBox="1">
            <a:spLocks noChangeArrowheads="1"/>
          </p:cNvSpPr>
          <p:nvPr/>
        </p:nvSpPr>
        <p:spPr bwMode="auto">
          <a:xfrm>
            <a:off x="2920414" y="4554228"/>
            <a:ext cx="1143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sz="2400" b="1">
                <a:solidFill>
                  <a:srgbClr val="6A0000"/>
                </a:solidFill>
                <a:latin typeface="+mn-lt"/>
              </a:rPr>
              <a:t>GAD</a:t>
            </a:r>
            <a:br>
              <a:rPr lang="cs-CZ" sz="2400" b="1">
                <a:solidFill>
                  <a:srgbClr val="6A0000"/>
                </a:solidFill>
                <a:latin typeface="+mn-lt"/>
              </a:rPr>
            </a:br>
            <a:r>
              <a:rPr lang="cs-CZ" sz="2400" b="1">
                <a:solidFill>
                  <a:srgbClr val="6A0000"/>
                </a:solidFill>
                <a:latin typeface="+mn-lt"/>
              </a:rPr>
              <a:t> 13 %</a:t>
            </a:r>
            <a:endParaRPr lang="cs-CZ" sz="2000" b="1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18806" name="Text Box 22"/>
          <p:cNvSpPr txBox="1">
            <a:spLocks noChangeArrowheads="1"/>
          </p:cNvSpPr>
          <p:nvPr/>
        </p:nvSpPr>
        <p:spPr bwMode="auto">
          <a:xfrm>
            <a:off x="4139614" y="5316228"/>
            <a:ext cx="1143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sz="2400" b="1">
                <a:solidFill>
                  <a:srgbClr val="6A0000"/>
                </a:solidFill>
                <a:latin typeface="+mn-lt"/>
              </a:rPr>
              <a:t>PTSD </a:t>
            </a:r>
            <a:br>
              <a:rPr lang="cs-CZ" sz="2400" b="1">
                <a:solidFill>
                  <a:srgbClr val="6A0000"/>
                </a:solidFill>
                <a:latin typeface="+mn-lt"/>
              </a:rPr>
            </a:br>
            <a:r>
              <a:rPr lang="cs-CZ" sz="2400" b="1">
                <a:solidFill>
                  <a:srgbClr val="6A0000"/>
                </a:solidFill>
                <a:latin typeface="+mn-lt"/>
              </a:rPr>
              <a:t>16 %</a:t>
            </a:r>
            <a:endParaRPr lang="cs-CZ" sz="2400">
              <a:latin typeface="+mn-lt"/>
            </a:endParaRPr>
          </a:p>
        </p:txBody>
      </p:sp>
      <p:sp>
        <p:nvSpPr>
          <p:cNvPr id="118807" name="Text Box 23"/>
          <p:cNvSpPr txBox="1">
            <a:spLocks noChangeArrowheads="1"/>
          </p:cNvSpPr>
          <p:nvPr/>
        </p:nvSpPr>
        <p:spPr bwMode="auto">
          <a:xfrm>
            <a:off x="5739814" y="5316228"/>
            <a:ext cx="1371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sz="2400" b="1">
                <a:solidFill>
                  <a:srgbClr val="6A0000"/>
                </a:solidFill>
                <a:latin typeface="+mn-lt"/>
              </a:rPr>
              <a:t>Alkohol 24 %</a:t>
            </a:r>
            <a:endParaRPr lang="cs-CZ" sz="2400">
              <a:latin typeface="+mn-lt"/>
            </a:endParaRPr>
          </a:p>
        </p:txBody>
      </p:sp>
      <p:sp>
        <p:nvSpPr>
          <p:cNvPr id="118808" name="Text Box 24"/>
          <p:cNvSpPr txBox="1">
            <a:spLocks noChangeArrowheads="1"/>
          </p:cNvSpPr>
          <p:nvPr/>
        </p:nvSpPr>
        <p:spPr bwMode="auto">
          <a:xfrm>
            <a:off x="4368214" y="3335028"/>
            <a:ext cx="2209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sz="2800" b="1" dirty="0">
                <a:solidFill>
                  <a:schemeClr val="bg1"/>
                </a:solidFill>
                <a:latin typeface="+mn-lt"/>
              </a:rPr>
              <a:t>SOCIÁLNÍ</a:t>
            </a:r>
            <a:r>
              <a:rPr lang="cs-CZ" sz="2800" b="1" u="sng" dirty="0">
                <a:solidFill>
                  <a:srgbClr val="66FF33"/>
                </a:solidFill>
                <a:latin typeface="+mn-lt"/>
              </a:rPr>
              <a:t> </a:t>
            </a:r>
            <a:r>
              <a:rPr lang="cs-CZ" sz="2800" b="1" dirty="0">
                <a:solidFill>
                  <a:schemeClr val="bg1"/>
                </a:solidFill>
                <a:latin typeface="+mn-lt"/>
              </a:rPr>
              <a:t>FOBIE</a:t>
            </a:r>
          </a:p>
        </p:txBody>
      </p:sp>
      <p:sp>
        <p:nvSpPr>
          <p:cNvPr id="75801" name="Text Box 25"/>
          <p:cNvSpPr txBox="1">
            <a:spLocks noChangeArrowheads="1"/>
          </p:cNvSpPr>
          <p:nvPr/>
        </p:nvSpPr>
        <p:spPr bwMode="auto">
          <a:xfrm>
            <a:off x="5707275" y="6453336"/>
            <a:ext cx="34367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sz="2000" dirty="0">
                <a:latin typeface="+mn-lt"/>
              </a:rPr>
              <a:t>Podle </a:t>
            </a:r>
            <a:r>
              <a:rPr lang="cs-CZ" sz="2000" dirty="0" err="1">
                <a:latin typeface="+mn-lt"/>
              </a:rPr>
              <a:t>Tyrer</a:t>
            </a:r>
            <a:r>
              <a:rPr lang="cs-CZ" sz="2000" dirty="0">
                <a:latin typeface="+mn-lt"/>
              </a:rPr>
              <a:t> a Emmanuel, 1998</a:t>
            </a:r>
          </a:p>
        </p:txBody>
      </p:sp>
      <p:pic>
        <p:nvPicPr>
          <p:cNvPr id="24" name="Picture 2" descr="LOGO C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188" y="31750"/>
            <a:ext cx="15128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97347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8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8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8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8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8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8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7500"/>
                            </p:stCondLst>
                            <p:childTnLst>
                              <p:par>
                                <p:cTn id="8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8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8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85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42500"/>
                            </p:stCondLst>
                            <p:childTnLst>
                              <p:par>
                                <p:cTn id="9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8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8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95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47500"/>
                            </p:stCondLst>
                            <p:childTnLst>
                              <p:par>
                                <p:cTn id="10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18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18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9" grpId="0" animBg="1"/>
      <p:bldP spid="118790" grpId="0" animBg="1"/>
      <p:bldP spid="118791" grpId="0" animBg="1"/>
      <p:bldP spid="118792" grpId="0" animBg="1"/>
      <p:bldP spid="118793" grpId="0" animBg="1"/>
      <p:bldP spid="118794" grpId="0" animBg="1"/>
      <p:bldP spid="118795" grpId="0" animBg="1"/>
      <p:bldP spid="118796" grpId="0" animBg="1"/>
      <p:bldP spid="118797" grpId="0" animBg="1"/>
      <p:bldP spid="118798" grpId="0" animBg="1"/>
      <p:bldP spid="118799" grpId="0" autoUpdateAnimBg="0"/>
      <p:bldP spid="118800" grpId="0" autoUpdateAnimBg="0"/>
      <p:bldP spid="118801" grpId="0" autoUpdateAnimBg="0"/>
      <p:bldP spid="118802" grpId="0" autoUpdateAnimBg="0"/>
      <p:bldP spid="118803" grpId="0" autoUpdateAnimBg="0"/>
      <p:bldP spid="118804" grpId="0" autoUpdateAnimBg="0"/>
      <p:bldP spid="118805" grpId="0" autoUpdateAnimBg="0"/>
      <p:bldP spid="118806" grpId="0" autoUpdateAnimBg="0"/>
      <p:bldP spid="118807" grpId="0" autoUpdateAnimBg="0"/>
      <p:bldP spid="11880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2"/>
            <a:ext cx="8021805" cy="3888432"/>
          </a:xfrm>
        </p:spPr>
      </p:pic>
      <p:pic>
        <p:nvPicPr>
          <p:cNvPr id="7" name="Picture 2" descr="LOGO C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188" y="31750"/>
            <a:ext cx="15128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03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v léčbě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2527920"/>
            <a:ext cx="7498080" cy="3565376"/>
          </a:xfrm>
        </p:spPr>
        <p:txBody>
          <a:bodyPr/>
          <a:lstStyle/>
          <a:p>
            <a:r>
              <a:rPr lang="cs-CZ" dirty="0"/>
              <a:t>s</a:t>
            </a:r>
            <a:r>
              <a:rPr lang="cs-CZ" dirty="0" smtClean="0"/>
              <a:t>tanovení diagnózy a komorbidity</a:t>
            </a:r>
          </a:p>
          <a:p>
            <a:r>
              <a:rPr lang="cs-CZ" dirty="0" smtClean="0"/>
              <a:t>zjištění závažnosti</a:t>
            </a:r>
          </a:p>
          <a:p>
            <a:r>
              <a:rPr lang="cs-CZ" dirty="0"/>
              <a:t>e</a:t>
            </a:r>
            <a:r>
              <a:rPr lang="cs-CZ" dirty="0" smtClean="0"/>
              <a:t>dukace</a:t>
            </a:r>
          </a:p>
          <a:p>
            <a:r>
              <a:rPr lang="cs-CZ" dirty="0" smtClean="0"/>
              <a:t>psychoterapie a/nebo farmakoterapie</a:t>
            </a:r>
          </a:p>
        </p:txBody>
      </p:sp>
      <p:pic>
        <p:nvPicPr>
          <p:cNvPr id="4" name="Picture 2" descr="LOGO C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188" y="31750"/>
            <a:ext cx="15128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932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4624"/>
            <a:ext cx="7776864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Psychofarmaka u sociální fobie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124744"/>
            <a:ext cx="8229600" cy="5257800"/>
          </a:xfrm>
        </p:spPr>
        <p:txBody>
          <a:bodyPr>
            <a:noAutofit/>
          </a:bodyPr>
          <a:lstStyle/>
          <a:p>
            <a:r>
              <a:rPr lang="cs-CZ" sz="2800" b="1" dirty="0" smtClean="0"/>
              <a:t>Antidepresiva</a:t>
            </a:r>
          </a:p>
          <a:p>
            <a:pPr lvl="1"/>
            <a:r>
              <a:rPr lang="cs-CZ" sz="2400" dirty="0" smtClean="0"/>
              <a:t>první </a:t>
            </a:r>
            <a:r>
              <a:rPr lang="cs-CZ" sz="2400" dirty="0"/>
              <a:t>volbou antidepresiva SSRI (</a:t>
            </a:r>
            <a:r>
              <a:rPr lang="cs-CZ" sz="2400" dirty="0" err="1"/>
              <a:t>sertralin</a:t>
            </a:r>
            <a:r>
              <a:rPr lang="cs-CZ" sz="2400" dirty="0"/>
              <a:t>, </a:t>
            </a:r>
            <a:r>
              <a:rPr lang="cs-CZ" sz="2400" dirty="0" err="1"/>
              <a:t>escitalopram</a:t>
            </a:r>
            <a:r>
              <a:rPr lang="cs-CZ" sz="2400" dirty="0"/>
              <a:t>)</a:t>
            </a:r>
          </a:p>
          <a:p>
            <a:pPr lvl="1"/>
            <a:r>
              <a:rPr lang="cs-CZ" sz="2400" dirty="0"/>
              <a:t>efekt často poději (za 8-12 týdnů</a:t>
            </a:r>
            <a:r>
              <a:rPr lang="cs-CZ" sz="2400" dirty="0" smtClean="0"/>
              <a:t>)</a:t>
            </a:r>
          </a:p>
          <a:p>
            <a:pPr lvl="1"/>
            <a:r>
              <a:rPr lang="cs-CZ" sz="2400" dirty="0" smtClean="0">
                <a:latin typeface="Arial" pitchFamily="34" charset="0"/>
              </a:rPr>
              <a:t>poruchy </a:t>
            </a:r>
            <a:r>
              <a:rPr lang="cs-CZ" sz="2400" dirty="0">
                <a:latin typeface="Arial" pitchFamily="34" charset="0"/>
              </a:rPr>
              <a:t>sexuálních </a:t>
            </a:r>
            <a:r>
              <a:rPr lang="cs-CZ" sz="2400" dirty="0" smtClean="0">
                <a:latin typeface="Arial" pitchFamily="34" charset="0"/>
              </a:rPr>
              <a:t>funkcí, nauzea</a:t>
            </a:r>
            <a:r>
              <a:rPr lang="cs-CZ" sz="2400" dirty="0">
                <a:latin typeface="Arial" pitchFamily="34" charset="0"/>
              </a:rPr>
              <a:t>, vomitus, </a:t>
            </a:r>
            <a:r>
              <a:rPr lang="cs-CZ" sz="2400" dirty="0" smtClean="0">
                <a:latin typeface="Arial" pitchFamily="34" charset="0"/>
              </a:rPr>
              <a:t>průjmy, tenze</a:t>
            </a:r>
          </a:p>
          <a:p>
            <a:pPr marL="356616" lvl="1" indent="0">
              <a:buNone/>
            </a:pPr>
            <a:r>
              <a:rPr lang="cs-CZ" sz="2400" dirty="0">
                <a:latin typeface="Arial" pitchFamily="34" charset="0"/>
              </a:rPr>
              <a:t> </a:t>
            </a:r>
            <a:r>
              <a:rPr lang="cs-CZ" sz="2400" dirty="0" smtClean="0">
                <a:latin typeface="Arial" pitchFamily="34" charset="0"/>
              </a:rPr>
              <a:t>   </a:t>
            </a:r>
            <a:r>
              <a:rPr lang="cs-CZ" sz="2400" dirty="0" err="1" smtClean="0">
                <a:latin typeface="Arial" pitchFamily="34" charset="0"/>
              </a:rPr>
              <a:t>anxieta</a:t>
            </a:r>
            <a:r>
              <a:rPr lang="cs-CZ" sz="2400" dirty="0" smtClean="0">
                <a:latin typeface="Arial" pitchFamily="34" charset="0"/>
              </a:rPr>
              <a:t>, insomnie,  tremor, ↓ </a:t>
            </a:r>
            <a:r>
              <a:rPr lang="cs-CZ" sz="2400" dirty="0">
                <a:latin typeface="Arial" pitchFamily="34" charset="0"/>
              </a:rPr>
              <a:t>chuti k </a:t>
            </a:r>
            <a:r>
              <a:rPr lang="cs-CZ" sz="2400" dirty="0" smtClean="0">
                <a:latin typeface="Arial" pitchFamily="34" charset="0"/>
              </a:rPr>
              <a:t>jídlu</a:t>
            </a:r>
          </a:p>
          <a:p>
            <a:pPr marL="356616" lvl="1" indent="0">
              <a:buNone/>
            </a:pPr>
            <a:endParaRPr lang="cs-CZ" sz="2400" dirty="0">
              <a:latin typeface="Arial" pitchFamily="34" charset="0"/>
            </a:endParaRPr>
          </a:p>
          <a:p>
            <a:r>
              <a:rPr lang="cs-CZ" sz="2800" b="1" dirty="0" smtClean="0"/>
              <a:t>Benzodiazepiny</a:t>
            </a:r>
            <a:endParaRPr lang="cs-CZ" sz="2800" b="1" dirty="0"/>
          </a:p>
          <a:p>
            <a:pPr lvl="1"/>
            <a:r>
              <a:rPr lang="cs-CZ" sz="2400" dirty="0"/>
              <a:t>na přechodnou dobu lze využít benzodiazepiny            (klonazepam, alprazolam apod. </a:t>
            </a:r>
            <a:r>
              <a:rPr lang="cs-CZ" sz="2400" dirty="0" smtClean="0"/>
              <a:t>) – 4 – 6 týdnů max. </a:t>
            </a:r>
            <a:endParaRPr lang="cs-CZ" sz="2400" dirty="0"/>
          </a:p>
          <a:p>
            <a:pPr lvl="1"/>
            <a:r>
              <a:rPr lang="cs-CZ" sz="2400" b="1" dirty="0" smtClean="0"/>
              <a:t>CAVE </a:t>
            </a:r>
            <a:r>
              <a:rPr lang="cs-CZ" sz="2400" b="1" dirty="0"/>
              <a:t>!!! abúzus a </a:t>
            </a:r>
            <a:r>
              <a:rPr lang="cs-CZ" sz="2400" b="1" dirty="0" smtClean="0"/>
              <a:t>závislost </a:t>
            </a:r>
            <a:r>
              <a:rPr lang="cs-CZ" sz="2400" b="1" dirty="0"/>
              <a:t>na BZD</a:t>
            </a:r>
          </a:p>
          <a:p>
            <a:pPr lvl="1"/>
            <a:r>
              <a:rPr lang="cs-CZ" sz="2400" dirty="0"/>
              <a:t>častý rozvoj tolerance, rozvoj závislosti, syndrom z vysazení</a:t>
            </a:r>
          </a:p>
        </p:txBody>
      </p:sp>
      <p:pic>
        <p:nvPicPr>
          <p:cNvPr id="5" name="Picture 2" descr="LOGO C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31750"/>
            <a:ext cx="15128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677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Subjektivní dotazníky na úzkost                      a sociální úzkost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2265784"/>
            <a:ext cx="7498080" cy="3683496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Beckova škála úzkosti</a:t>
            </a:r>
          </a:p>
          <a:p>
            <a:endParaRPr lang="cs-CZ" dirty="0" smtClean="0"/>
          </a:p>
          <a:p>
            <a:r>
              <a:rPr lang="cs-CZ" dirty="0" err="1" smtClean="0"/>
              <a:t>Liebowitzova</a:t>
            </a:r>
            <a:r>
              <a:rPr lang="cs-CZ" dirty="0" smtClean="0"/>
              <a:t> stupnice příznaků                 sociální fobie</a:t>
            </a:r>
            <a:endParaRPr lang="cs-CZ" dirty="0"/>
          </a:p>
        </p:txBody>
      </p:sp>
      <p:pic>
        <p:nvPicPr>
          <p:cNvPr id="4" name="Picture 2" descr="LOGO C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188" y="31750"/>
            <a:ext cx="15128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047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195352"/>
              </p:ext>
            </p:extLst>
          </p:nvPr>
        </p:nvGraphicFramePr>
        <p:xfrm>
          <a:off x="2267744" y="32445"/>
          <a:ext cx="4968552" cy="682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Dokument" r:id="rId3" imgW="6223325" imgH="8546154" progId="Word.Document.12">
                  <p:embed/>
                </p:oleObj>
              </mc:Choice>
              <mc:Fallback>
                <p:oleObj name="Dokument" r:id="rId3" imgW="6223325" imgH="854615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67744" y="32445"/>
                        <a:ext cx="4968552" cy="682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LOGO C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188" y="31750"/>
            <a:ext cx="15128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256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420442"/>
              </p:ext>
            </p:extLst>
          </p:nvPr>
        </p:nvGraphicFramePr>
        <p:xfrm>
          <a:off x="2411759" y="-27384"/>
          <a:ext cx="5210713" cy="6994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Document" r:id="rId3" imgW="6198100" imgH="8320099" progId="Word.Document.8">
                  <p:embed/>
                </p:oleObj>
              </mc:Choice>
              <mc:Fallback>
                <p:oleObj name="Document" r:id="rId3" imgW="6198100" imgH="8320099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1759" y="-27384"/>
                        <a:ext cx="5210713" cy="6994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LOGO C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188" y="31750"/>
            <a:ext cx="15128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837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-18256"/>
            <a:ext cx="7708392" cy="114300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Proč terapie úzkosti u koktajících?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943744"/>
            <a:ext cx="7498080" cy="1837184"/>
          </a:xfrm>
        </p:spPr>
        <p:txBody>
          <a:bodyPr>
            <a:normAutofit/>
          </a:bodyPr>
          <a:lstStyle/>
          <a:p>
            <a:r>
              <a:rPr lang="cs-CZ" sz="2800" dirty="0"/>
              <a:t>p</a:t>
            </a:r>
            <a:r>
              <a:rPr lang="cs-CZ" sz="2800" dirty="0" smtClean="0"/>
              <a:t>acienti s úzkostí mají více vyhýbavého chování po úspěšné terapii řeči = zvýšené riziko relapsu </a:t>
            </a:r>
            <a:r>
              <a:rPr lang="cs-CZ" sz="2400" dirty="0"/>
              <a:t>(</a:t>
            </a:r>
            <a:r>
              <a:rPr lang="cs-CZ" sz="2400" dirty="0" err="1"/>
              <a:t>Iverach</a:t>
            </a:r>
            <a:r>
              <a:rPr lang="cs-CZ" sz="2400" dirty="0"/>
              <a:t> et al. 2009)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53217194"/>
              </p:ext>
            </p:extLst>
          </p:nvPr>
        </p:nvGraphicFramePr>
        <p:xfrm>
          <a:off x="1932384" y="249289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LOGO CN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188" y="31750"/>
            <a:ext cx="15128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482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413792"/>
            <a:ext cx="749808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KBT zaměřená na sociální úzkost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3648" y="2084784"/>
            <a:ext cx="7708392" cy="4800600"/>
          </a:xfrm>
        </p:spPr>
        <p:txBody>
          <a:bodyPr/>
          <a:lstStyle/>
          <a:p>
            <a:pPr marL="82296" indent="0">
              <a:buNone/>
            </a:pPr>
            <a:r>
              <a:rPr lang="cs-CZ" dirty="0" smtClean="0"/>
              <a:t>u pacientů došlo ke </a:t>
            </a:r>
            <a:r>
              <a:rPr lang="cs-CZ" dirty="0" smtClean="0">
                <a:latin typeface="Calibri"/>
                <a:cs typeface="Calibri"/>
              </a:rPr>
              <a:t>↓ </a:t>
            </a:r>
            <a:r>
              <a:rPr lang="cs-CZ" dirty="0" smtClean="0"/>
              <a:t>úzkosti, vyhýbavého chování a zlepšení celkového fungování, </a:t>
            </a:r>
            <a:r>
              <a:rPr lang="cs-CZ" b="1" dirty="0" smtClean="0"/>
              <a:t>ALE...</a:t>
            </a:r>
            <a:r>
              <a:rPr lang="cs-CZ" dirty="0" smtClean="0"/>
              <a:t> nedošlo ke zlepšení řeči </a:t>
            </a:r>
          </a:p>
          <a:p>
            <a:pPr marL="82296" indent="0">
              <a:buNone/>
            </a:pPr>
            <a:r>
              <a:rPr lang="cs-CZ" dirty="0" smtClean="0"/>
              <a:t>                                    (</a:t>
            </a:r>
            <a:r>
              <a:rPr lang="cs-CZ" dirty="0" err="1" smtClean="0"/>
              <a:t>Menzies</a:t>
            </a:r>
            <a:r>
              <a:rPr lang="cs-CZ" dirty="0" smtClean="0"/>
              <a:t> et al. 2008)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2" descr="LOGO C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188" y="31750"/>
            <a:ext cx="15128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888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1592" y="-99392"/>
            <a:ext cx="5656672" cy="1143000"/>
          </a:xfrm>
        </p:spPr>
        <p:txBody>
          <a:bodyPr>
            <a:normAutofit/>
          </a:bodyPr>
          <a:lstStyle/>
          <a:p>
            <a:r>
              <a:rPr lang="cs-CZ" altLang="cs-CZ" dirty="0" smtClean="0"/>
              <a:t>Psychoterapie</a:t>
            </a:r>
            <a:endParaRPr lang="cs-CZ" altLang="cs-CZ" dirty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124744"/>
            <a:ext cx="8229600" cy="5390058"/>
          </a:xfrm>
        </p:spPr>
        <p:txBody>
          <a:bodyPr>
            <a:normAutofit fontScale="77500" lnSpcReduction="20000"/>
          </a:bodyPr>
          <a:lstStyle/>
          <a:p>
            <a:r>
              <a:rPr lang="cs-CZ" altLang="cs-CZ" sz="2800" dirty="0"/>
              <a:t>direktivní  x  nedirektivní</a:t>
            </a:r>
          </a:p>
          <a:p>
            <a:r>
              <a:rPr lang="cs-CZ" altLang="cs-CZ" sz="2800" dirty="0" smtClean="0"/>
              <a:t>podpůrná  </a:t>
            </a:r>
            <a:r>
              <a:rPr lang="cs-CZ" altLang="cs-CZ" sz="2800" dirty="0"/>
              <a:t>x  </a:t>
            </a:r>
            <a:r>
              <a:rPr lang="cs-CZ" altLang="cs-CZ" sz="2800" dirty="0" smtClean="0"/>
              <a:t>systematická</a:t>
            </a:r>
            <a:endParaRPr lang="cs-CZ" altLang="cs-CZ" sz="2800" dirty="0"/>
          </a:p>
          <a:p>
            <a:r>
              <a:rPr lang="cs-CZ" altLang="cs-CZ" sz="2800" dirty="0" smtClean="0"/>
              <a:t>Individuální x párová x skupinová</a:t>
            </a:r>
          </a:p>
          <a:p>
            <a:endParaRPr lang="cs-CZ" altLang="cs-CZ" sz="2800" b="1" dirty="0" smtClean="0"/>
          </a:p>
          <a:p>
            <a:pPr marL="82296" indent="0">
              <a:lnSpc>
                <a:spcPct val="120000"/>
              </a:lnSpc>
              <a:buNone/>
            </a:pPr>
            <a:r>
              <a:rPr lang="cs-CZ" altLang="cs-CZ" sz="2800" b="1" dirty="0" smtClean="0"/>
              <a:t>Směry</a:t>
            </a:r>
          </a:p>
          <a:p>
            <a:pPr>
              <a:lnSpc>
                <a:spcPct val="120000"/>
              </a:lnSpc>
            </a:pPr>
            <a:r>
              <a:rPr lang="cs-CZ" altLang="cs-CZ" sz="2800" dirty="0"/>
              <a:t>h</a:t>
            </a:r>
            <a:r>
              <a:rPr lang="cs-CZ" altLang="cs-CZ" sz="2800" dirty="0" smtClean="0"/>
              <a:t>lubinné (psychoanalýza</a:t>
            </a:r>
            <a:r>
              <a:rPr lang="cs-CZ" altLang="cs-CZ" sz="2800" dirty="0"/>
              <a:t>)</a:t>
            </a:r>
          </a:p>
          <a:p>
            <a:pPr>
              <a:lnSpc>
                <a:spcPct val="120000"/>
              </a:lnSpc>
            </a:pPr>
            <a:r>
              <a:rPr lang="cs-CZ" altLang="cs-CZ" sz="2800" dirty="0"/>
              <a:t>d</a:t>
            </a:r>
            <a:r>
              <a:rPr lang="cs-CZ" altLang="cs-CZ" sz="2800" dirty="0" smtClean="0"/>
              <a:t>ynamická </a:t>
            </a:r>
            <a:r>
              <a:rPr lang="cs-CZ" altLang="cs-CZ" sz="2800" dirty="0"/>
              <a:t>a interpersonální</a:t>
            </a:r>
          </a:p>
          <a:p>
            <a:pPr>
              <a:lnSpc>
                <a:spcPct val="120000"/>
              </a:lnSpc>
            </a:pPr>
            <a:r>
              <a:rPr lang="cs-CZ" altLang="cs-CZ" sz="2800" dirty="0"/>
              <a:t>e</a:t>
            </a:r>
            <a:r>
              <a:rPr lang="cs-CZ" altLang="cs-CZ" sz="2800" dirty="0" smtClean="0"/>
              <a:t>xistenciální </a:t>
            </a:r>
            <a:r>
              <a:rPr lang="cs-CZ" altLang="cs-CZ" sz="2800" dirty="0"/>
              <a:t>a humanistická </a:t>
            </a:r>
            <a:endParaRPr lang="cs-CZ" altLang="cs-CZ" sz="2800" dirty="0" smtClean="0"/>
          </a:p>
          <a:p>
            <a:pPr marL="82296" indent="0">
              <a:lnSpc>
                <a:spcPct val="120000"/>
              </a:lnSpc>
              <a:buNone/>
            </a:pPr>
            <a:r>
              <a:rPr lang="cs-CZ" altLang="cs-CZ" sz="2800" dirty="0"/>
              <a:t> </a:t>
            </a:r>
            <a:r>
              <a:rPr lang="cs-CZ" altLang="cs-CZ" sz="2800" dirty="0" smtClean="0"/>
              <a:t>   (</a:t>
            </a:r>
            <a:r>
              <a:rPr lang="cs-CZ" altLang="cs-CZ" sz="2800" dirty="0" err="1"/>
              <a:t>rogersovská</a:t>
            </a:r>
            <a:r>
              <a:rPr lang="cs-CZ" altLang="cs-CZ" sz="2800" dirty="0"/>
              <a:t>, 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gestalt</a:t>
            </a:r>
            <a:r>
              <a:rPr lang="cs-CZ" altLang="cs-CZ" sz="2800" dirty="0"/>
              <a:t>, </a:t>
            </a:r>
            <a:r>
              <a:rPr lang="cs-CZ" altLang="cs-CZ" sz="2800" dirty="0" smtClean="0"/>
              <a:t> logoterapie</a:t>
            </a:r>
            <a:r>
              <a:rPr lang="cs-CZ" altLang="cs-CZ" sz="2800" dirty="0"/>
              <a:t>, </a:t>
            </a:r>
            <a:r>
              <a:rPr lang="cs-CZ" altLang="cs-CZ" sz="2800" dirty="0" err="1"/>
              <a:t>daseinanalýza</a:t>
            </a:r>
            <a:r>
              <a:rPr lang="cs-CZ" altLang="cs-CZ" sz="2800" dirty="0"/>
              <a:t>, existenciální)</a:t>
            </a:r>
          </a:p>
          <a:p>
            <a:pPr>
              <a:lnSpc>
                <a:spcPct val="120000"/>
              </a:lnSpc>
            </a:pPr>
            <a:r>
              <a:rPr lang="cs-CZ" altLang="cs-CZ" sz="2800" dirty="0"/>
              <a:t>k</a:t>
            </a:r>
            <a:r>
              <a:rPr lang="cs-CZ" altLang="cs-CZ" sz="2800" dirty="0" smtClean="0"/>
              <a:t>ognitivně-behaviorální terapie</a:t>
            </a:r>
            <a:endParaRPr lang="cs-CZ" altLang="cs-CZ" sz="2800" dirty="0"/>
          </a:p>
          <a:p>
            <a:pPr>
              <a:lnSpc>
                <a:spcPct val="120000"/>
              </a:lnSpc>
            </a:pPr>
            <a:r>
              <a:rPr lang="cs-CZ" altLang="cs-CZ" sz="2800" dirty="0"/>
              <a:t>t</a:t>
            </a:r>
            <a:r>
              <a:rPr lang="cs-CZ" altLang="cs-CZ" sz="2800" dirty="0" smtClean="0"/>
              <a:t>ranspersonální</a:t>
            </a:r>
            <a:endParaRPr lang="cs-CZ" altLang="cs-CZ" sz="2800" dirty="0"/>
          </a:p>
          <a:p>
            <a:endParaRPr lang="cs-CZ" altLang="cs-CZ" sz="2800" dirty="0"/>
          </a:p>
          <a:p>
            <a:r>
              <a:rPr lang="cs-CZ" altLang="cs-CZ" sz="2800" dirty="0" smtClean="0"/>
              <a:t>INTEGRACE  SMĚRŮ</a:t>
            </a:r>
          </a:p>
          <a:p>
            <a:r>
              <a:rPr lang="cs-CZ" altLang="cs-CZ" sz="2800" dirty="0" smtClean="0"/>
              <a:t>SPOLEČNÉ  LÉČEBNÉ  FAKTORY</a:t>
            </a:r>
          </a:p>
        </p:txBody>
      </p:sp>
      <p:pic>
        <p:nvPicPr>
          <p:cNvPr id="4" name="Picture 2" descr="LOGO C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188" y="31750"/>
            <a:ext cx="15128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779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cs-CZ" altLang="cs-CZ" dirty="0" smtClean="0"/>
              <a:t>Psychoterapie – na čem stojí</a:t>
            </a:r>
            <a:endParaRPr lang="cs-CZ" altLang="cs-CZ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0952" y="1672480"/>
            <a:ext cx="8229600" cy="4204792"/>
          </a:xfrm>
        </p:spPr>
        <p:txBody>
          <a:bodyPr>
            <a:normAutofit/>
          </a:bodyPr>
          <a:lstStyle/>
          <a:p>
            <a:r>
              <a:rPr lang="cs-CZ" dirty="0"/>
              <a:t>t</a:t>
            </a:r>
            <a:r>
              <a:rPr lang="cs-CZ" dirty="0" smtClean="0"/>
              <a:t>erapeutický vztah</a:t>
            </a:r>
            <a:endParaRPr lang="cs-CZ" dirty="0"/>
          </a:p>
          <a:p>
            <a:r>
              <a:rPr lang="cs-CZ" dirty="0"/>
              <a:t>d</a:t>
            </a:r>
            <a:r>
              <a:rPr lang="cs-CZ" dirty="0" smtClean="0"/>
              <a:t>ůvěra v terapii</a:t>
            </a:r>
          </a:p>
          <a:p>
            <a:r>
              <a:rPr lang="cs-CZ" dirty="0"/>
              <a:t>v</a:t>
            </a:r>
            <a:r>
              <a:rPr lang="cs-CZ" dirty="0" smtClean="0"/>
              <a:t>ýklad </a:t>
            </a:r>
            <a:r>
              <a:rPr lang="cs-CZ" dirty="0"/>
              <a:t>a porozumění svým </a:t>
            </a:r>
            <a:r>
              <a:rPr lang="cs-CZ" dirty="0" smtClean="0"/>
              <a:t>potížím</a:t>
            </a:r>
          </a:p>
          <a:p>
            <a:r>
              <a:rPr lang="cs-CZ" dirty="0" smtClean="0"/>
              <a:t>emoční </a:t>
            </a:r>
            <a:r>
              <a:rPr lang="cs-CZ" dirty="0"/>
              <a:t>uvolnění, </a:t>
            </a:r>
            <a:r>
              <a:rPr lang="cs-CZ" dirty="0" smtClean="0"/>
              <a:t>katarze</a:t>
            </a:r>
            <a:endParaRPr lang="cs-CZ" dirty="0" smtClean="0"/>
          </a:p>
          <a:p>
            <a:r>
              <a:rPr lang="cs-CZ" dirty="0"/>
              <a:t>k</a:t>
            </a:r>
            <a:r>
              <a:rPr lang="cs-CZ" dirty="0" smtClean="0"/>
              <a:t>onfrontace </a:t>
            </a:r>
            <a:r>
              <a:rPr lang="cs-CZ" dirty="0"/>
              <a:t>s vlastními </a:t>
            </a:r>
            <a:r>
              <a:rPr lang="cs-CZ" dirty="0" smtClean="0"/>
              <a:t>problémy</a:t>
            </a:r>
          </a:p>
          <a:p>
            <a:r>
              <a:rPr lang="cs-CZ" altLang="cs-CZ" dirty="0" err="1" smtClean="0"/>
              <a:t>osílení</a:t>
            </a:r>
            <a:r>
              <a:rPr lang="cs-CZ" altLang="cs-CZ" dirty="0" smtClean="0"/>
              <a:t> a podpora</a:t>
            </a:r>
          </a:p>
        </p:txBody>
      </p:sp>
      <p:pic>
        <p:nvPicPr>
          <p:cNvPr id="4" name="Picture 2" descr="LOGO C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188" y="31750"/>
            <a:ext cx="15128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500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378" y="7043"/>
            <a:ext cx="7817118" cy="685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219378" y="5517232"/>
            <a:ext cx="7673102" cy="648072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Picture 2" descr="LOGO C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1084858"/>
            <a:ext cx="15128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12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nás čeká…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1868760"/>
            <a:ext cx="7498080" cy="480060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k</a:t>
            </a:r>
            <a:r>
              <a:rPr lang="cs-CZ" dirty="0" smtClean="0"/>
              <a:t>oktavost</a:t>
            </a:r>
          </a:p>
          <a:p>
            <a:r>
              <a:rPr lang="cs-CZ" dirty="0"/>
              <a:t>k</a:t>
            </a:r>
            <a:r>
              <a:rPr lang="cs-CZ" dirty="0" smtClean="0"/>
              <a:t>oktavost a úzkost – jak jsou spojeny?</a:t>
            </a:r>
          </a:p>
          <a:p>
            <a:r>
              <a:rPr lang="cs-CZ" dirty="0"/>
              <a:t>k</a:t>
            </a:r>
            <a:r>
              <a:rPr lang="cs-CZ" dirty="0" smtClean="0"/>
              <a:t>oktavost a sociální fobie</a:t>
            </a:r>
          </a:p>
          <a:p>
            <a:r>
              <a:rPr lang="cs-CZ" dirty="0" smtClean="0"/>
              <a:t>farmakoterapie u koktavosti</a:t>
            </a:r>
          </a:p>
          <a:p>
            <a:endParaRPr lang="cs-CZ" dirty="0" smtClean="0"/>
          </a:p>
          <a:p>
            <a:r>
              <a:rPr lang="cs-CZ" dirty="0" smtClean="0"/>
              <a:t>úzkost</a:t>
            </a:r>
          </a:p>
          <a:p>
            <a:r>
              <a:rPr lang="cs-CZ" dirty="0" smtClean="0"/>
              <a:t>sociální fobie</a:t>
            </a:r>
          </a:p>
          <a:p>
            <a:r>
              <a:rPr lang="cs-CZ" dirty="0"/>
              <a:t>p</a:t>
            </a:r>
            <a:r>
              <a:rPr lang="cs-CZ" dirty="0" smtClean="0"/>
              <a:t>oužitelné škály pro praxi</a:t>
            </a:r>
          </a:p>
          <a:p>
            <a:r>
              <a:rPr lang="cs-CZ" dirty="0"/>
              <a:t>a</a:t>
            </a:r>
            <a:r>
              <a:rPr lang="cs-CZ" dirty="0" smtClean="0"/>
              <a:t>ntidepresiva a benzodiazepiny</a:t>
            </a:r>
          </a:p>
          <a:p>
            <a:r>
              <a:rPr lang="cs-CZ" dirty="0" smtClean="0"/>
              <a:t>psychoterapie</a:t>
            </a:r>
          </a:p>
          <a:p>
            <a:endParaRPr lang="cs-CZ" dirty="0"/>
          </a:p>
        </p:txBody>
      </p:sp>
      <p:pic>
        <p:nvPicPr>
          <p:cNvPr id="4" name="Picture 2" descr="LOGO C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188" y="31750"/>
            <a:ext cx="15128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974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1724744"/>
            <a:ext cx="7498080" cy="4800600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c</a:t>
            </a:r>
            <a:r>
              <a:rPr lang="cs-CZ" dirty="0" smtClean="0"/>
              <a:t>ca ½ koktajících má výraznější příznaky sociální fobie</a:t>
            </a:r>
          </a:p>
          <a:p>
            <a:r>
              <a:rPr lang="cs-CZ" dirty="0"/>
              <a:t>m</a:t>
            </a:r>
            <a:r>
              <a:rPr lang="cs-CZ" dirty="0" smtClean="0"/>
              <a:t>ožnost podat dotazníky</a:t>
            </a:r>
          </a:p>
          <a:p>
            <a:r>
              <a:rPr lang="cs-CZ" dirty="0"/>
              <a:t>není lék na koktání</a:t>
            </a:r>
            <a:endParaRPr lang="cs-CZ" dirty="0" smtClean="0"/>
          </a:p>
          <a:p>
            <a:r>
              <a:rPr lang="cs-CZ" dirty="0" smtClean="0"/>
              <a:t>psychoterapie je vhodná</a:t>
            </a:r>
          </a:p>
          <a:p>
            <a:pPr lvl="1"/>
            <a:r>
              <a:rPr lang="cs-CZ" dirty="0" smtClean="0"/>
              <a:t>zmírnění </a:t>
            </a:r>
            <a:r>
              <a:rPr lang="cs-CZ" dirty="0" smtClean="0"/>
              <a:t>příznaků </a:t>
            </a:r>
            <a:r>
              <a:rPr lang="cs-CZ" dirty="0" smtClean="0"/>
              <a:t>úzkostí</a:t>
            </a:r>
          </a:p>
          <a:p>
            <a:pPr lvl="1"/>
            <a:r>
              <a:rPr lang="cs-CZ" dirty="0" smtClean="0"/>
              <a:t>zmírnění vyhýbavého chování</a:t>
            </a:r>
          </a:p>
          <a:p>
            <a:pPr lvl="1"/>
            <a:r>
              <a:rPr lang="cs-CZ" dirty="0" smtClean="0"/>
              <a:t>podporuje změnu schopnosti mluvit</a:t>
            </a:r>
          </a:p>
          <a:p>
            <a:r>
              <a:rPr lang="cs-CZ" dirty="0"/>
              <a:t>a</a:t>
            </a:r>
            <a:r>
              <a:rPr lang="cs-CZ" dirty="0" smtClean="0"/>
              <a:t>ntidepresiva mohou napomoci ke zmírnění příznaků</a:t>
            </a:r>
          </a:p>
          <a:p>
            <a:endParaRPr lang="cs-CZ" dirty="0"/>
          </a:p>
        </p:txBody>
      </p:sp>
      <p:pic>
        <p:nvPicPr>
          <p:cNvPr id="4" name="Picture 2" descr="LOGO C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188" y="31750"/>
            <a:ext cx="15128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559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83822" y="6453336"/>
            <a:ext cx="2560180" cy="40466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cs-CZ" sz="2000" dirty="0" err="1" smtClean="0"/>
              <a:t>Perez</a:t>
            </a:r>
            <a:r>
              <a:rPr lang="cs-CZ" sz="2000" dirty="0" smtClean="0"/>
              <a:t> a </a:t>
            </a:r>
            <a:r>
              <a:rPr lang="cs-CZ" sz="2000" dirty="0" err="1" smtClean="0"/>
              <a:t>Stoeckle</a:t>
            </a:r>
            <a:r>
              <a:rPr lang="cs-CZ" sz="2000" dirty="0" smtClean="0"/>
              <a:t> 2016</a:t>
            </a:r>
            <a:endParaRPr lang="cs-CZ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16632"/>
            <a:ext cx="8100392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LOGO C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580802"/>
            <a:ext cx="15128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608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Koktavost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1700808"/>
            <a:ext cx="7498080" cy="4800600"/>
          </a:xfrm>
        </p:spPr>
        <p:txBody>
          <a:bodyPr/>
          <a:lstStyle/>
          <a:p>
            <a:r>
              <a:rPr lang="cs-CZ" dirty="0"/>
              <a:t>c</a:t>
            </a:r>
            <a:r>
              <a:rPr lang="cs-CZ" dirty="0" smtClean="0"/>
              <a:t>eloživotní incidence – cca 5 (10) %</a:t>
            </a:r>
          </a:p>
          <a:p>
            <a:r>
              <a:rPr lang="cs-CZ" dirty="0"/>
              <a:t>p</a:t>
            </a:r>
            <a:r>
              <a:rPr lang="cs-CZ" dirty="0" smtClean="0"/>
              <a:t>erzistující forma - cca 1%</a:t>
            </a:r>
          </a:p>
          <a:p>
            <a:endParaRPr lang="cs-CZ" dirty="0"/>
          </a:p>
          <a:p>
            <a:r>
              <a:rPr lang="cs-CZ" dirty="0"/>
              <a:t>p</a:t>
            </a:r>
            <a:r>
              <a:rPr lang="cs-CZ" dirty="0" smtClean="0"/>
              <a:t>rediktory pro perzistující formu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ozdější nástup</a:t>
            </a:r>
          </a:p>
          <a:p>
            <a:pPr lvl="1"/>
            <a:r>
              <a:rPr lang="cs-CZ" dirty="0"/>
              <a:t>d</a:t>
            </a:r>
            <a:r>
              <a:rPr lang="cs-CZ" dirty="0" smtClean="0"/>
              <a:t>elší trvání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erzistující forma v rodině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nížené jazykové schopnosti</a:t>
            </a:r>
            <a:endParaRPr lang="cs-CZ" dirty="0"/>
          </a:p>
        </p:txBody>
      </p:sp>
      <p:pic>
        <p:nvPicPr>
          <p:cNvPr id="4" name="Picture 2" descr="LOGO C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188" y="31750"/>
            <a:ext cx="15128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6583822" y="6453336"/>
            <a:ext cx="2560180" cy="40466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Font typeface="Wingdings 2"/>
              <a:buNone/>
            </a:pPr>
            <a:r>
              <a:rPr lang="cs-CZ" sz="2000" smtClean="0"/>
              <a:t>Perez a Stoeckle 2016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94486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44624"/>
            <a:ext cx="7498080" cy="1143000"/>
          </a:xfrm>
        </p:spPr>
        <p:txBody>
          <a:bodyPr/>
          <a:lstStyle/>
          <a:p>
            <a:r>
              <a:rPr lang="cs-CZ" dirty="0" smtClean="0"/>
              <a:t>Koktavost a úzkost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6096" y="1447800"/>
            <a:ext cx="7708392" cy="5293568"/>
          </a:xfrm>
        </p:spPr>
        <p:txBody>
          <a:bodyPr>
            <a:normAutofit lnSpcReduction="10000"/>
          </a:bodyPr>
          <a:lstStyle/>
          <a:p>
            <a:r>
              <a:rPr lang="cs-CZ" sz="2800" b="1" dirty="0"/>
              <a:t>koktavost vede k </a:t>
            </a:r>
            <a:r>
              <a:rPr lang="cs-CZ" sz="2800" b="1" dirty="0" smtClean="0"/>
              <a:t>úzkosti</a:t>
            </a:r>
            <a:endParaRPr lang="cs-CZ" sz="2800" dirty="0" smtClean="0"/>
          </a:p>
          <a:p>
            <a:endParaRPr lang="cs-CZ" sz="2800" dirty="0"/>
          </a:p>
          <a:p>
            <a:r>
              <a:rPr lang="cs-CZ" sz="2800" dirty="0" smtClean="0"/>
              <a:t>úzkost </a:t>
            </a:r>
            <a:r>
              <a:rPr lang="cs-CZ" sz="2800" b="1" dirty="0" smtClean="0"/>
              <a:t>ne</a:t>
            </a:r>
            <a:r>
              <a:rPr lang="cs-CZ" sz="2800" dirty="0" smtClean="0"/>
              <a:t>vede ke koktavosti</a:t>
            </a:r>
          </a:p>
          <a:p>
            <a:endParaRPr lang="cs-CZ" sz="2800" b="1" dirty="0" smtClean="0"/>
          </a:p>
          <a:p>
            <a:r>
              <a:rPr lang="cs-CZ" sz="2800" dirty="0"/>
              <a:t>u</a:t>
            </a:r>
            <a:r>
              <a:rPr lang="cs-CZ" sz="2800" dirty="0" smtClean="0"/>
              <a:t> adolescentů a dospělých jednoznačná souvislost</a:t>
            </a:r>
          </a:p>
          <a:p>
            <a:pPr lvl="1"/>
            <a:r>
              <a:rPr lang="cs-CZ" sz="2400" dirty="0" smtClean="0"/>
              <a:t>častější výskyt úzkostných příznaků ve srovnání                          s kontrolními skupinami</a:t>
            </a:r>
          </a:p>
          <a:p>
            <a:pPr lvl="1"/>
            <a:r>
              <a:rPr lang="cs-CZ" sz="2400" dirty="0" smtClean="0"/>
              <a:t>snížená kvalita života</a:t>
            </a:r>
          </a:p>
          <a:p>
            <a:pPr lvl="1"/>
            <a:endParaRPr lang="cs-CZ" sz="2400" dirty="0" smtClean="0"/>
          </a:p>
          <a:p>
            <a:r>
              <a:rPr lang="cs-CZ" dirty="0"/>
              <a:t>u</a:t>
            </a:r>
            <a:r>
              <a:rPr lang="cs-CZ" dirty="0" smtClean="0"/>
              <a:t> dětí – nedostatek výzkumu,</a:t>
            </a:r>
          </a:p>
          <a:p>
            <a:pPr marL="82296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metodologicky obtížnější</a:t>
            </a:r>
          </a:p>
          <a:p>
            <a:pPr marL="402336" lvl="1" indent="0">
              <a:buNone/>
            </a:pPr>
            <a:endParaRPr lang="cs-CZ" sz="2400" dirty="0" smtClean="0"/>
          </a:p>
        </p:txBody>
      </p:sp>
      <p:pic>
        <p:nvPicPr>
          <p:cNvPr id="4" name="Picture 2" descr="LOGO C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188" y="31750"/>
            <a:ext cx="15128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6583822" y="6453336"/>
            <a:ext cx="2560180" cy="40466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Font typeface="Wingdings 2"/>
              <a:buNone/>
            </a:pPr>
            <a:r>
              <a:rPr lang="cs-CZ" sz="2000" smtClean="0"/>
              <a:t>Perez a Stoeckle 2016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70087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3560" y="44624"/>
            <a:ext cx="8176952" cy="1143000"/>
          </a:xfrm>
        </p:spPr>
        <p:txBody>
          <a:bodyPr>
            <a:noAutofit/>
          </a:bodyPr>
          <a:lstStyle/>
          <a:p>
            <a:r>
              <a:rPr lang="cs-CZ" sz="3200" dirty="0" smtClean="0"/>
              <a:t>Studie prokazují souvislost </a:t>
            </a:r>
            <a:br>
              <a:rPr lang="cs-CZ" sz="3200" dirty="0" smtClean="0"/>
            </a:br>
            <a:r>
              <a:rPr lang="cs-CZ" sz="3200" dirty="0" smtClean="0"/>
              <a:t>mezi koktavostí a výskytem úzkostných poruch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268760"/>
            <a:ext cx="8100392" cy="5349280"/>
          </a:xfrm>
        </p:spPr>
        <p:txBody>
          <a:bodyPr>
            <a:normAutofit fontScale="70000" lnSpcReduction="20000"/>
          </a:bodyPr>
          <a:lstStyle/>
          <a:p>
            <a:pPr lvl="1"/>
            <a:endParaRPr lang="cs-CZ" sz="2400" dirty="0"/>
          </a:p>
          <a:p>
            <a:r>
              <a:rPr lang="cs-CZ" dirty="0" smtClean="0"/>
              <a:t>u </a:t>
            </a:r>
            <a:r>
              <a:rPr lang="cs-CZ" dirty="0"/>
              <a:t>dospělých </a:t>
            </a:r>
            <a:r>
              <a:rPr lang="cs-CZ" b="1" dirty="0" smtClean="0"/>
              <a:t>hledajících</a:t>
            </a:r>
            <a:r>
              <a:rPr lang="cs-CZ" dirty="0" smtClean="0"/>
              <a:t> </a:t>
            </a:r>
            <a:r>
              <a:rPr lang="cs-CZ" dirty="0"/>
              <a:t>terapii </a:t>
            </a:r>
            <a:r>
              <a:rPr lang="cs-CZ" dirty="0" smtClean="0"/>
              <a:t>12 </a:t>
            </a:r>
            <a:r>
              <a:rPr lang="cs-CZ" dirty="0"/>
              <a:t>měsíční prevalence  úzkostné poruchy byla </a:t>
            </a:r>
            <a:r>
              <a:rPr lang="cs-CZ" dirty="0" smtClean="0"/>
              <a:t>6x vyšší (27,2%) ve srovnání s kontrolní skupinou (5,3%) </a:t>
            </a:r>
            <a:r>
              <a:rPr lang="cs-CZ" sz="2900" dirty="0"/>
              <a:t>(</a:t>
            </a:r>
            <a:r>
              <a:rPr lang="cs-CZ" sz="2900" dirty="0" err="1"/>
              <a:t>Iverach</a:t>
            </a:r>
            <a:r>
              <a:rPr lang="cs-CZ" sz="2900" dirty="0"/>
              <a:t> 2009)</a:t>
            </a:r>
          </a:p>
          <a:p>
            <a:pPr lvl="1"/>
            <a:r>
              <a:rPr lang="cs-CZ" dirty="0" smtClean="0"/>
              <a:t>16x </a:t>
            </a:r>
            <a:r>
              <a:rPr lang="cs-CZ" dirty="0"/>
              <a:t>vyšší pro sociální </a:t>
            </a:r>
            <a:r>
              <a:rPr lang="cs-CZ" dirty="0" smtClean="0"/>
              <a:t>fobii (21,7% vs. 1,2%)</a:t>
            </a:r>
            <a:endParaRPr lang="cs-CZ" dirty="0"/>
          </a:p>
          <a:p>
            <a:pPr lvl="1"/>
            <a:r>
              <a:rPr lang="cs-CZ" dirty="0"/>
              <a:t>4 x vyšší pro generalizovanou úzkostnou poruchu</a:t>
            </a:r>
          </a:p>
          <a:p>
            <a:pPr lvl="1"/>
            <a:r>
              <a:rPr lang="cs-CZ" dirty="0"/>
              <a:t>6x vyšší pro panickou </a:t>
            </a:r>
            <a:r>
              <a:rPr lang="cs-CZ" dirty="0" smtClean="0"/>
              <a:t>poruchu</a:t>
            </a:r>
          </a:p>
          <a:p>
            <a:pPr marL="402336" lvl="1" indent="0">
              <a:buNone/>
            </a:pPr>
            <a:endParaRPr lang="cs-CZ" sz="2400" dirty="0" smtClean="0"/>
          </a:p>
          <a:p>
            <a:pPr marL="402336" lvl="1" indent="0">
              <a:buNone/>
            </a:pPr>
            <a:endParaRPr lang="cs-CZ" sz="2400" dirty="0" smtClean="0"/>
          </a:p>
          <a:p>
            <a:r>
              <a:rPr lang="cs-CZ" dirty="0" smtClean="0"/>
              <a:t>46% </a:t>
            </a:r>
            <a:r>
              <a:rPr lang="cs-CZ" dirty="0"/>
              <a:t>dospělých trpělo sociální poruchou </a:t>
            </a:r>
            <a:r>
              <a:rPr lang="cs-CZ" sz="2900" dirty="0"/>
              <a:t>(</a:t>
            </a:r>
            <a:r>
              <a:rPr lang="cs-CZ" sz="2900" dirty="0" err="1"/>
              <a:t>Blumgart</a:t>
            </a:r>
            <a:r>
              <a:rPr lang="cs-CZ" sz="2900" dirty="0"/>
              <a:t> et al. 2010)  </a:t>
            </a:r>
          </a:p>
          <a:p>
            <a:pPr marL="82296" indent="0">
              <a:buNone/>
            </a:pPr>
            <a:endParaRPr lang="cs-CZ" dirty="0" smtClean="0"/>
          </a:p>
          <a:p>
            <a:r>
              <a:rPr lang="cs-CZ" dirty="0"/>
              <a:t>z adolescentů od 12 do17 let 38% trpělo psychickým onemocněním (převáženě úzkostného okruhu) a souviselo se zhoršenou kvalitou života </a:t>
            </a:r>
            <a:r>
              <a:rPr lang="cs-CZ" sz="2900" dirty="0"/>
              <a:t>(</a:t>
            </a:r>
            <a:r>
              <a:rPr lang="cs-CZ" sz="2900" dirty="0" err="1"/>
              <a:t>Gunn</a:t>
            </a:r>
            <a:r>
              <a:rPr lang="cs-CZ" sz="2900" dirty="0"/>
              <a:t> et al. 2014)</a:t>
            </a:r>
          </a:p>
          <a:p>
            <a:pPr marL="82296" indent="0">
              <a:buNone/>
            </a:pPr>
            <a:endParaRPr lang="cs-CZ" dirty="0"/>
          </a:p>
          <a:p>
            <a:r>
              <a:rPr lang="cs-CZ" dirty="0"/>
              <a:t>starší adolescenti (15-17 let) vs. mladší (12-14 let) měli vyšší hladinu úzkosti i deprese </a:t>
            </a:r>
            <a:r>
              <a:rPr lang="cs-CZ" sz="2900" dirty="0"/>
              <a:t>(</a:t>
            </a:r>
            <a:r>
              <a:rPr lang="cs-CZ" sz="2900" dirty="0" err="1"/>
              <a:t>Gunn</a:t>
            </a:r>
            <a:r>
              <a:rPr lang="cs-CZ" sz="2900" dirty="0"/>
              <a:t> et al. 2014) </a:t>
            </a:r>
            <a:r>
              <a:rPr lang="cs-CZ" dirty="0" smtClean="0"/>
              <a:t>– </a:t>
            </a:r>
            <a:r>
              <a:rPr lang="cs-CZ" b="1" dirty="0" smtClean="0"/>
              <a:t>náhled?</a:t>
            </a:r>
            <a:endParaRPr lang="cs-CZ" b="1" dirty="0"/>
          </a:p>
          <a:p>
            <a:endParaRPr lang="cs-CZ" dirty="0"/>
          </a:p>
        </p:txBody>
      </p:sp>
      <p:pic>
        <p:nvPicPr>
          <p:cNvPr id="4" name="Picture 2" descr="LOGO C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188" y="31750"/>
            <a:ext cx="15128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6583822" y="6453336"/>
            <a:ext cx="2560180" cy="40466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Font typeface="Wingdings 2"/>
              <a:buNone/>
            </a:pPr>
            <a:r>
              <a:rPr lang="cs-CZ" sz="2000" smtClean="0"/>
              <a:t>Perez a Stoeckle 2016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54423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-27384"/>
            <a:ext cx="7498080" cy="1143000"/>
          </a:xfrm>
        </p:spPr>
        <p:txBody>
          <a:bodyPr/>
          <a:lstStyle/>
          <a:p>
            <a:r>
              <a:rPr lang="cs-CZ" dirty="0" smtClean="0"/>
              <a:t>Koktavost a sociální fobie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4437112"/>
            <a:ext cx="7498080" cy="2376264"/>
          </a:xfrm>
        </p:spPr>
        <p:txBody>
          <a:bodyPr/>
          <a:lstStyle/>
          <a:p>
            <a:r>
              <a:rPr lang="cs-CZ" dirty="0"/>
              <a:t>o</a:t>
            </a:r>
            <a:r>
              <a:rPr lang="cs-CZ" dirty="0" smtClean="0"/>
              <a:t>bava z negativního hodnocení okolí</a:t>
            </a:r>
          </a:p>
          <a:p>
            <a:r>
              <a:rPr lang="cs-CZ" dirty="0"/>
              <a:t>o</a:t>
            </a:r>
            <a:r>
              <a:rPr lang="cs-CZ" dirty="0" smtClean="0"/>
              <a:t>čekávání sociálního ponížení</a:t>
            </a:r>
          </a:p>
          <a:p>
            <a:r>
              <a:rPr lang="cs-CZ" dirty="0"/>
              <a:t>v</a:t>
            </a:r>
            <a:r>
              <a:rPr lang="cs-CZ" dirty="0" smtClean="0"/>
              <a:t>yhýbavé chování</a:t>
            </a:r>
          </a:p>
          <a:p>
            <a:r>
              <a:rPr lang="cs-CZ" dirty="0"/>
              <a:t>z</a:t>
            </a:r>
            <a:r>
              <a:rPr lang="cs-CZ" dirty="0" smtClean="0"/>
              <a:t>abezpečovací chování</a:t>
            </a:r>
          </a:p>
          <a:p>
            <a:endParaRPr lang="cs-CZ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702945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LOGO C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31750"/>
            <a:ext cx="15128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6583822" y="6453336"/>
            <a:ext cx="2560180" cy="40466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Font typeface="Wingdings 2"/>
              <a:buNone/>
            </a:pPr>
            <a:r>
              <a:rPr lang="cs-CZ" sz="2000" dirty="0" err="1" smtClean="0"/>
              <a:t>Iverach</a:t>
            </a:r>
            <a:r>
              <a:rPr lang="cs-CZ" sz="2000" dirty="0" smtClean="0"/>
              <a:t> a </a:t>
            </a:r>
            <a:r>
              <a:rPr lang="cs-CZ" sz="2000" dirty="0" err="1" smtClean="0"/>
              <a:t>Rapee</a:t>
            </a:r>
            <a:r>
              <a:rPr lang="cs-CZ" sz="2000" dirty="0" smtClean="0"/>
              <a:t> 2014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9700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Pozornost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3648" y="1556792"/>
            <a:ext cx="8352928" cy="4824536"/>
          </a:xfrm>
        </p:spPr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cs-CZ" b="1" dirty="0" smtClean="0"/>
              <a:t>Sociální úzkost</a:t>
            </a:r>
          </a:p>
          <a:p>
            <a:r>
              <a:rPr lang="cs-CZ" dirty="0" smtClean="0"/>
              <a:t>trvá déle rozpoznat veselý obličej </a:t>
            </a:r>
            <a:r>
              <a:rPr lang="cs-CZ" sz="2600" dirty="0" smtClean="0"/>
              <a:t>(Silvia et al. 2016)</a:t>
            </a:r>
          </a:p>
          <a:p>
            <a:r>
              <a:rPr lang="cs-CZ" dirty="0"/>
              <a:t>v</a:t>
            </a:r>
            <a:r>
              <a:rPr lang="cs-CZ" dirty="0" smtClean="0"/>
              <a:t>ýraznější odezva mozku na hněvající se tváře                       </a:t>
            </a:r>
            <a:r>
              <a:rPr lang="cs-CZ" sz="2600" dirty="0"/>
              <a:t>(</a:t>
            </a:r>
            <a:r>
              <a:rPr lang="cs-CZ" sz="2600" dirty="0" err="1"/>
              <a:t>Straube</a:t>
            </a:r>
            <a:r>
              <a:rPr lang="cs-CZ" sz="2600" dirty="0"/>
              <a:t> et al. 2004)</a:t>
            </a:r>
          </a:p>
          <a:p>
            <a:r>
              <a:rPr lang="cs-CZ" dirty="0"/>
              <a:t>z</a:t>
            </a:r>
            <a:r>
              <a:rPr lang="cs-CZ" dirty="0" smtClean="0"/>
              <a:t>horšená schopnost vybavovat si sociální situace </a:t>
            </a:r>
          </a:p>
          <a:p>
            <a:pPr marL="82296" indent="0">
              <a:buNone/>
            </a:pPr>
            <a:r>
              <a:rPr lang="cs-CZ" dirty="0"/>
              <a:t> </a:t>
            </a:r>
            <a:r>
              <a:rPr lang="cs-CZ" dirty="0" smtClean="0"/>
              <a:t>  </a:t>
            </a:r>
            <a:r>
              <a:rPr lang="cs-CZ" sz="2600" dirty="0" smtClean="0"/>
              <a:t>(</a:t>
            </a:r>
            <a:r>
              <a:rPr lang="cs-CZ" sz="2600" dirty="0" err="1"/>
              <a:t>Mellings</a:t>
            </a:r>
            <a:r>
              <a:rPr lang="cs-CZ" sz="2600" dirty="0"/>
              <a:t> a </a:t>
            </a:r>
            <a:r>
              <a:rPr lang="cs-CZ" sz="2600" dirty="0" err="1"/>
              <a:t>Alden</a:t>
            </a:r>
            <a:r>
              <a:rPr lang="cs-CZ" sz="2600" dirty="0"/>
              <a:t> 2000)</a:t>
            </a:r>
          </a:p>
          <a:p>
            <a:r>
              <a:rPr lang="cs-CZ" dirty="0"/>
              <a:t>z</a:t>
            </a:r>
            <a:r>
              <a:rPr lang="cs-CZ" dirty="0" smtClean="0"/>
              <a:t>výšené sebepozorování při sociálních interakcích </a:t>
            </a:r>
          </a:p>
          <a:p>
            <a:pPr marL="82296" indent="0">
              <a:buNone/>
            </a:pPr>
            <a:r>
              <a:rPr lang="cs-CZ" dirty="0"/>
              <a:t> </a:t>
            </a:r>
            <a:r>
              <a:rPr lang="cs-CZ" dirty="0" smtClean="0"/>
              <a:t>  </a:t>
            </a:r>
            <a:r>
              <a:rPr lang="cs-CZ" sz="2600" dirty="0" smtClean="0"/>
              <a:t>(</a:t>
            </a:r>
            <a:r>
              <a:rPr lang="cs-CZ" sz="2600" dirty="0" err="1"/>
              <a:t>Clarck</a:t>
            </a:r>
            <a:r>
              <a:rPr lang="cs-CZ" sz="2600" dirty="0"/>
              <a:t> a </a:t>
            </a:r>
            <a:r>
              <a:rPr lang="cs-CZ" sz="2600" dirty="0" err="1"/>
              <a:t>McManus</a:t>
            </a:r>
            <a:r>
              <a:rPr lang="cs-CZ" sz="2600" dirty="0"/>
              <a:t> 2002, </a:t>
            </a:r>
            <a:r>
              <a:rPr lang="cs-CZ" sz="2600" dirty="0" err="1"/>
              <a:t>Mellings</a:t>
            </a:r>
            <a:r>
              <a:rPr lang="cs-CZ" sz="2600" dirty="0"/>
              <a:t> a </a:t>
            </a:r>
            <a:r>
              <a:rPr lang="cs-CZ" sz="2600" dirty="0" err="1"/>
              <a:t>Alden</a:t>
            </a:r>
            <a:r>
              <a:rPr lang="cs-CZ" sz="2600" dirty="0"/>
              <a:t> 2000)</a:t>
            </a:r>
          </a:p>
          <a:p>
            <a:endParaRPr lang="cs-CZ" sz="2600" dirty="0"/>
          </a:p>
          <a:p>
            <a:pPr marL="82296" indent="0">
              <a:buNone/>
            </a:pPr>
            <a:endParaRPr lang="cs-CZ" dirty="0" smtClean="0"/>
          </a:p>
          <a:p>
            <a:pPr marL="82296" indent="0">
              <a:buNone/>
            </a:pPr>
            <a:r>
              <a:rPr lang="cs-CZ" b="1" dirty="0" smtClean="0"/>
              <a:t>Koktavost</a:t>
            </a:r>
            <a:endParaRPr lang="cs-CZ" b="1" dirty="0"/>
          </a:p>
          <a:p>
            <a:r>
              <a:rPr lang="cs-CZ" dirty="0" smtClean="0"/>
              <a:t>dospělí kratší dobu pozorovali pozitivní zpětnou vazbu                než neutrální nebo pozitivní </a:t>
            </a:r>
            <a:r>
              <a:rPr lang="cs-CZ" sz="2600" dirty="0"/>
              <a:t>(</a:t>
            </a:r>
            <a:r>
              <a:rPr lang="cs-CZ" sz="2600" dirty="0" err="1"/>
              <a:t>Lowe</a:t>
            </a:r>
            <a:r>
              <a:rPr lang="cs-CZ" sz="2600" dirty="0"/>
              <a:t> et al. 2012)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Picture 2" descr="LOGO C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188" y="31750"/>
            <a:ext cx="15128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6583822" y="6453336"/>
            <a:ext cx="2560180" cy="40466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Font typeface="Wingdings 2"/>
              <a:buNone/>
            </a:pPr>
            <a:r>
              <a:rPr lang="cs-CZ" sz="2000" dirty="0" err="1" smtClean="0"/>
              <a:t>Iverach</a:t>
            </a:r>
            <a:r>
              <a:rPr lang="cs-CZ" sz="2000" dirty="0" smtClean="0"/>
              <a:t> a </a:t>
            </a:r>
            <a:r>
              <a:rPr lang="cs-CZ" sz="2000" dirty="0" err="1" smtClean="0"/>
              <a:t>Rapee</a:t>
            </a:r>
            <a:r>
              <a:rPr lang="cs-CZ" sz="2000" dirty="0" smtClean="0"/>
              <a:t> 2014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9779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928</TotalTime>
  <Words>990</Words>
  <Application>Microsoft Office PowerPoint</Application>
  <PresentationFormat>Předvádění na obrazovce (4:3)</PresentationFormat>
  <Paragraphs>227</Paragraphs>
  <Slides>30</Slides>
  <Notes>5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30</vt:i4>
      </vt:variant>
    </vt:vector>
  </HeadingPairs>
  <TitlesOfParts>
    <vt:vector size="33" baseType="lpstr">
      <vt:lpstr>Slunovrat</vt:lpstr>
      <vt:lpstr>Dokument</vt:lpstr>
      <vt:lpstr>Document</vt:lpstr>
      <vt:lpstr>Koktavost  z pohledu psychiatrie a psychoterapie</vt:lpstr>
      <vt:lpstr>Prezentace aplikace PowerPoint</vt:lpstr>
      <vt:lpstr>Co nás čeká…</vt:lpstr>
      <vt:lpstr>Prezentace aplikace PowerPoint</vt:lpstr>
      <vt:lpstr>Koktavost</vt:lpstr>
      <vt:lpstr>Koktavost a úzkost</vt:lpstr>
      <vt:lpstr>Studie prokazují souvislost  mezi koktavostí a výskytem úzkostných poruch</vt:lpstr>
      <vt:lpstr>Koktavost a sociální fobie</vt:lpstr>
      <vt:lpstr>Pozornost</vt:lpstr>
      <vt:lpstr>Psychofarmaka</vt:lpstr>
      <vt:lpstr>Co je to úzkost</vt:lpstr>
      <vt:lpstr>Funkce úzkosti = jde  o přežití…</vt:lpstr>
      <vt:lpstr>Psychické projevy</vt:lpstr>
      <vt:lpstr>Tělesné projevy</vt:lpstr>
      <vt:lpstr>Psychoanalytický pohled</vt:lpstr>
      <vt:lpstr>F40.1 Sociální fobie</vt:lpstr>
      <vt:lpstr>Příznaky sociální fobie</vt:lpstr>
      <vt:lpstr>Prezentace aplikace PowerPoint</vt:lpstr>
      <vt:lpstr>Diagnostický přesah sociální fobie</vt:lpstr>
      <vt:lpstr>Postup v léčbě</vt:lpstr>
      <vt:lpstr>Psychofarmaka u sociální fobie</vt:lpstr>
      <vt:lpstr>Subjektivní dotazníky na úzkost                      a sociální úzkost</vt:lpstr>
      <vt:lpstr>Prezentace aplikace PowerPoint</vt:lpstr>
      <vt:lpstr>Prezentace aplikace PowerPoint</vt:lpstr>
      <vt:lpstr>Proč terapie úzkosti u koktajících? </vt:lpstr>
      <vt:lpstr>KBT zaměřená na sociální úzkost</vt:lpstr>
      <vt:lpstr>Psychoterapie</vt:lpstr>
      <vt:lpstr>Psychoterapie – na čem stojí</vt:lpstr>
      <vt:lpstr>Prezentace aplikace PowerPoint</vt:lpstr>
      <vt:lpstr>Shrnutí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Jednání při konfrontaci a agresí</dc:title>
  <dc:creator>Zuzana Raszka</dc:creator>
  <cp:lastModifiedBy>Notebook</cp:lastModifiedBy>
  <cp:revision>114</cp:revision>
  <dcterms:created xsi:type="dcterms:W3CDTF">2016-02-27T19:32:02Z</dcterms:created>
  <dcterms:modified xsi:type="dcterms:W3CDTF">2017-06-17T06:28:20Z</dcterms:modified>
</cp:coreProperties>
</file>